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00" r:id="rId3"/>
    <p:sldId id="311" r:id="rId4"/>
    <p:sldId id="312" r:id="rId5"/>
    <p:sldId id="313" r:id="rId6"/>
    <p:sldId id="309" r:id="rId7"/>
    <p:sldId id="314" r:id="rId8"/>
    <p:sldId id="310" r:id="rId9"/>
    <p:sldId id="263" r:id="rId10"/>
    <p:sldId id="303" r:id="rId11"/>
    <p:sldId id="305" r:id="rId12"/>
    <p:sldId id="306" r:id="rId13"/>
    <p:sldId id="307" r:id="rId14"/>
    <p:sldId id="308" r:id="rId15"/>
    <p:sldId id="304" r:id="rId16"/>
    <p:sldId id="258" r:id="rId17"/>
    <p:sldId id="317" r:id="rId18"/>
    <p:sldId id="316" r:id="rId19"/>
    <p:sldId id="259" r:id="rId20"/>
    <p:sldId id="260" r:id="rId21"/>
    <p:sldId id="261" r:id="rId22"/>
    <p:sldId id="262" r:id="rId23"/>
    <p:sldId id="320" r:id="rId24"/>
    <p:sldId id="321" r:id="rId25"/>
    <p:sldId id="322" r:id="rId26"/>
    <p:sldId id="323" r:id="rId27"/>
    <p:sldId id="324" r:id="rId28"/>
    <p:sldId id="264" r:id="rId29"/>
    <p:sldId id="280" r:id="rId30"/>
    <p:sldId id="265" r:id="rId31"/>
    <p:sldId id="266" r:id="rId32"/>
    <p:sldId id="267" r:id="rId33"/>
    <p:sldId id="269" r:id="rId34"/>
    <p:sldId id="271" r:id="rId35"/>
    <p:sldId id="283" r:id="rId36"/>
    <p:sldId id="326" r:id="rId37"/>
    <p:sldId id="348" r:id="rId38"/>
    <p:sldId id="328" r:id="rId39"/>
    <p:sldId id="273" r:id="rId40"/>
    <p:sldId id="281" r:id="rId41"/>
    <p:sldId id="288" r:id="rId42"/>
    <p:sldId id="274" r:id="rId43"/>
    <p:sldId id="284" r:id="rId44"/>
    <p:sldId id="275" r:id="rId45"/>
    <p:sldId id="289" r:id="rId46"/>
    <p:sldId id="290" r:id="rId47"/>
    <p:sldId id="291" r:id="rId48"/>
    <p:sldId id="292" r:id="rId49"/>
    <p:sldId id="293" r:id="rId50"/>
    <p:sldId id="276" r:id="rId51"/>
    <p:sldId id="329" r:id="rId52"/>
    <p:sldId id="330" r:id="rId53"/>
    <p:sldId id="294" r:id="rId54"/>
    <p:sldId id="295" r:id="rId55"/>
    <p:sldId id="296" r:id="rId56"/>
    <p:sldId id="297" r:id="rId57"/>
    <p:sldId id="331" r:id="rId58"/>
    <p:sldId id="339" r:id="rId59"/>
    <p:sldId id="298" r:id="rId60"/>
    <p:sldId id="341" r:id="rId61"/>
    <p:sldId id="340" r:id="rId62"/>
    <p:sldId id="338" r:id="rId63"/>
    <p:sldId id="277" r:id="rId64"/>
    <p:sldId id="278" r:id="rId65"/>
    <p:sldId id="279" r:id="rId66"/>
    <p:sldId id="332" r:id="rId67"/>
    <p:sldId id="333" r:id="rId68"/>
    <p:sldId id="334" r:id="rId69"/>
    <p:sldId id="335" r:id="rId70"/>
    <p:sldId id="336" r:id="rId71"/>
    <p:sldId id="337" r:id="rId72"/>
    <p:sldId id="342" r:id="rId73"/>
    <p:sldId id="343" r:id="rId74"/>
    <p:sldId id="344" r:id="rId75"/>
    <p:sldId id="345" r:id="rId76"/>
    <p:sldId id="346" r:id="rId77"/>
    <p:sldId id="347"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3" autoAdjust="0"/>
    <p:restoredTop sz="80259" autoAdjust="0"/>
  </p:normalViewPr>
  <p:slideViewPr>
    <p:cSldViewPr>
      <p:cViewPr varScale="1">
        <p:scale>
          <a:sx n="47" d="100"/>
          <a:sy n="47" d="100"/>
        </p:scale>
        <p:origin x="1176" y="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7062AA-F4B2-473D-9AEA-DC598CFB7FED}" type="datetimeFigureOut">
              <a:rPr lang="en-US" smtClean="0"/>
              <a:t>12/15/2018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32BE95-56BF-4387-8F7A-9352227D5811}" type="slidenum">
              <a:rPr lang="en-US" smtClean="0"/>
              <a:t>‹#›</a:t>
            </a:fld>
            <a:endParaRPr lang="en-US"/>
          </a:p>
        </p:txBody>
      </p:sp>
    </p:spTree>
    <p:extLst>
      <p:ext uri="{BB962C8B-B14F-4D97-AF65-F5344CB8AC3E}">
        <p14:creationId xmlns:p14="http://schemas.microsoft.com/office/powerpoint/2010/main" val="394601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2BE95-56BF-4387-8F7A-9352227D5811}" type="slidenum">
              <a:rPr lang="en-US" smtClean="0"/>
              <a:t>1</a:t>
            </a:fld>
            <a:endParaRPr lang="en-US"/>
          </a:p>
        </p:txBody>
      </p:sp>
    </p:spTree>
    <p:extLst>
      <p:ext uri="{BB962C8B-B14F-4D97-AF65-F5344CB8AC3E}">
        <p14:creationId xmlns:p14="http://schemas.microsoft.com/office/powerpoint/2010/main" val="3021358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900">
                <a:solidFill>
                  <a:schemeClr val="tx1"/>
                </a:solidFill>
                <a:latin typeface="Arial" pitchFamily="34" charset="0"/>
                <a:ea typeface="ＭＳ Ｐゴシック" pitchFamily="34" charset="-128"/>
              </a:defRPr>
            </a:lvl1pPr>
            <a:lvl2pPr marL="702756" indent="-270291" defTabSz="914485">
              <a:defRPr sz="1900">
                <a:solidFill>
                  <a:schemeClr val="tx1"/>
                </a:solidFill>
                <a:latin typeface="Arial" pitchFamily="34" charset="0"/>
                <a:ea typeface="ＭＳ Ｐゴシック" pitchFamily="34" charset="-128"/>
              </a:defRPr>
            </a:lvl2pPr>
            <a:lvl3pPr marL="1081164" indent="-216233" defTabSz="914485">
              <a:defRPr sz="1900">
                <a:solidFill>
                  <a:schemeClr val="tx1"/>
                </a:solidFill>
                <a:latin typeface="Arial" pitchFamily="34" charset="0"/>
                <a:ea typeface="ＭＳ Ｐゴシック" pitchFamily="34" charset="-128"/>
              </a:defRPr>
            </a:lvl3pPr>
            <a:lvl4pPr marL="1513629" indent="-216233" defTabSz="914485">
              <a:defRPr sz="1900">
                <a:solidFill>
                  <a:schemeClr val="tx1"/>
                </a:solidFill>
                <a:latin typeface="Arial" pitchFamily="34" charset="0"/>
                <a:ea typeface="ＭＳ Ｐゴシック" pitchFamily="34" charset="-128"/>
              </a:defRPr>
            </a:lvl4pPr>
            <a:lvl5pPr marL="1946095" indent="-216233" defTabSz="914485">
              <a:defRPr sz="1900">
                <a:solidFill>
                  <a:schemeClr val="tx1"/>
                </a:solidFill>
                <a:latin typeface="Arial" pitchFamily="34" charset="0"/>
                <a:ea typeface="ＭＳ Ｐゴシック" pitchFamily="34" charset="-128"/>
              </a:defRPr>
            </a:lvl5pPr>
            <a:lvl6pPr marL="2378560"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6pPr>
            <a:lvl7pPr marL="2811026"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7pPr>
            <a:lvl8pPr marL="3243491"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8pPr>
            <a:lvl9pPr marL="3675957"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9pPr>
          </a:lstStyle>
          <a:p>
            <a:fld id="{70A61CD2-3176-4BA2-A737-6C96B680DA91}" type="slidenum">
              <a:rPr lang="en-US" altLang="en-US" sz="1200">
                <a:latin typeface="Times New Roman" pitchFamily="18" charset="0"/>
              </a:rPr>
              <a:pPr/>
              <a:t>26</a:t>
            </a:fld>
            <a:endParaRPr lang="en-US" altLang="en-US" sz="120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900">
                <a:solidFill>
                  <a:schemeClr val="tx1"/>
                </a:solidFill>
                <a:latin typeface="Arial" pitchFamily="34" charset="0"/>
                <a:ea typeface="ＭＳ Ｐゴシック" pitchFamily="34" charset="-128"/>
              </a:defRPr>
            </a:lvl1pPr>
            <a:lvl2pPr marL="702756" indent="-270291" defTabSz="914485">
              <a:defRPr sz="1900">
                <a:solidFill>
                  <a:schemeClr val="tx1"/>
                </a:solidFill>
                <a:latin typeface="Arial" pitchFamily="34" charset="0"/>
                <a:ea typeface="ＭＳ Ｐゴシック" pitchFamily="34" charset="-128"/>
              </a:defRPr>
            </a:lvl2pPr>
            <a:lvl3pPr marL="1081164" indent="-216233" defTabSz="914485">
              <a:defRPr sz="1900">
                <a:solidFill>
                  <a:schemeClr val="tx1"/>
                </a:solidFill>
                <a:latin typeface="Arial" pitchFamily="34" charset="0"/>
                <a:ea typeface="ＭＳ Ｐゴシック" pitchFamily="34" charset="-128"/>
              </a:defRPr>
            </a:lvl3pPr>
            <a:lvl4pPr marL="1513629" indent="-216233" defTabSz="914485">
              <a:defRPr sz="1900">
                <a:solidFill>
                  <a:schemeClr val="tx1"/>
                </a:solidFill>
                <a:latin typeface="Arial" pitchFamily="34" charset="0"/>
                <a:ea typeface="ＭＳ Ｐゴシック" pitchFamily="34" charset="-128"/>
              </a:defRPr>
            </a:lvl4pPr>
            <a:lvl5pPr marL="1946095" indent="-216233" defTabSz="914485">
              <a:defRPr sz="1900">
                <a:solidFill>
                  <a:schemeClr val="tx1"/>
                </a:solidFill>
                <a:latin typeface="Arial" pitchFamily="34" charset="0"/>
                <a:ea typeface="ＭＳ Ｐゴシック" pitchFamily="34" charset="-128"/>
              </a:defRPr>
            </a:lvl5pPr>
            <a:lvl6pPr marL="2378560"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6pPr>
            <a:lvl7pPr marL="2811026"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7pPr>
            <a:lvl8pPr marL="3243491"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8pPr>
            <a:lvl9pPr marL="3675957"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9pPr>
          </a:lstStyle>
          <a:p>
            <a:fld id="{345E4FC7-7A34-47AD-AE33-053F9190EF93}" type="slidenum">
              <a:rPr lang="en-US" altLang="en-US" sz="1200">
                <a:latin typeface="Times New Roman" pitchFamily="18" charset="0"/>
              </a:rPr>
              <a:pPr/>
              <a:t>27</a:t>
            </a:fld>
            <a:endParaRPr lang="en-US" altLang="en-US" sz="120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731E78-B6F0-444F-9CA9-873CFB2CF75E}" type="slidenum">
              <a:rPr lang="en-US" altLang="en-US"/>
              <a:pPr/>
              <a:t>35</a:t>
            </a:fld>
            <a:endParaRPr lang="en-US" altLang="en-US"/>
          </a:p>
        </p:txBody>
      </p:sp>
      <p:sp>
        <p:nvSpPr>
          <p:cNvPr id="919554" name="Rectangle 2"/>
          <p:cNvSpPr>
            <a:spLocks noGrp="1" noRot="1" noChangeAspect="1" noChangeArrowheads="1" noTextEdit="1"/>
          </p:cNvSpPr>
          <p:nvPr>
            <p:ph type="sldImg"/>
          </p:nvPr>
        </p:nvSpPr>
        <p:spPr>
          <a:ln/>
        </p:spPr>
      </p:sp>
      <p:sp>
        <p:nvSpPr>
          <p:cNvPr id="91955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49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900">
                <a:solidFill>
                  <a:schemeClr val="tx1"/>
                </a:solidFill>
                <a:latin typeface="Arial" pitchFamily="34" charset="0"/>
                <a:ea typeface="ＭＳ Ｐゴシック" pitchFamily="34" charset="-128"/>
              </a:defRPr>
            </a:lvl1pPr>
            <a:lvl2pPr marL="702756" indent="-270291" defTabSz="914485">
              <a:defRPr sz="1900">
                <a:solidFill>
                  <a:schemeClr val="tx1"/>
                </a:solidFill>
                <a:latin typeface="Arial" pitchFamily="34" charset="0"/>
                <a:ea typeface="ＭＳ Ｐゴシック" pitchFamily="34" charset="-128"/>
              </a:defRPr>
            </a:lvl2pPr>
            <a:lvl3pPr marL="1081164" indent="-216233" defTabSz="914485">
              <a:defRPr sz="1900">
                <a:solidFill>
                  <a:schemeClr val="tx1"/>
                </a:solidFill>
                <a:latin typeface="Arial" pitchFamily="34" charset="0"/>
                <a:ea typeface="ＭＳ Ｐゴシック" pitchFamily="34" charset="-128"/>
              </a:defRPr>
            </a:lvl3pPr>
            <a:lvl4pPr marL="1513629" indent="-216233" defTabSz="914485">
              <a:defRPr sz="1900">
                <a:solidFill>
                  <a:schemeClr val="tx1"/>
                </a:solidFill>
                <a:latin typeface="Arial" pitchFamily="34" charset="0"/>
                <a:ea typeface="ＭＳ Ｐゴシック" pitchFamily="34" charset="-128"/>
              </a:defRPr>
            </a:lvl4pPr>
            <a:lvl5pPr marL="1946095" indent="-216233" defTabSz="914485">
              <a:defRPr sz="1900">
                <a:solidFill>
                  <a:schemeClr val="tx1"/>
                </a:solidFill>
                <a:latin typeface="Arial" pitchFamily="34" charset="0"/>
                <a:ea typeface="ＭＳ Ｐゴシック" pitchFamily="34" charset="-128"/>
              </a:defRPr>
            </a:lvl5pPr>
            <a:lvl6pPr marL="2378560"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6pPr>
            <a:lvl7pPr marL="2811026"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7pPr>
            <a:lvl8pPr marL="3243491"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8pPr>
            <a:lvl9pPr marL="3675957"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9pPr>
          </a:lstStyle>
          <a:p>
            <a:fld id="{65578193-2711-4E31-9598-263952F2634F}" type="slidenum">
              <a:rPr lang="en-US" altLang="en-US" sz="1200">
                <a:latin typeface="Times New Roman" pitchFamily="18" charset="0"/>
              </a:rPr>
              <a:pPr/>
              <a:t>36</a:t>
            </a:fld>
            <a:endParaRPr lang="en-US" altLang="en-US" sz="120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70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900">
                <a:solidFill>
                  <a:schemeClr val="tx1"/>
                </a:solidFill>
                <a:latin typeface="Arial" pitchFamily="34" charset="0"/>
                <a:ea typeface="ＭＳ Ｐゴシック" pitchFamily="34" charset="-128"/>
              </a:defRPr>
            </a:lvl1pPr>
            <a:lvl2pPr marL="702756" indent="-270291" defTabSz="914485">
              <a:defRPr sz="1900">
                <a:solidFill>
                  <a:schemeClr val="tx1"/>
                </a:solidFill>
                <a:latin typeface="Arial" pitchFamily="34" charset="0"/>
                <a:ea typeface="ＭＳ Ｐゴシック" pitchFamily="34" charset="-128"/>
              </a:defRPr>
            </a:lvl2pPr>
            <a:lvl3pPr marL="1081164" indent="-216233" defTabSz="914485">
              <a:defRPr sz="1900">
                <a:solidFill>
                  <a:schemeClr val="tx1"/>
                </a:solidFill>
                <a:latin typeface="Arial" pitchFamily="34" charset="0"/>
                <a:ea typeface="ＭＳ Ｐゴシック" pitchFamily="34" charset="-128"/>
              </a:defRPr>
            </a:lvl3pPr>
            <a:lvl4pPr marL="1513629" indent="-216233" defTabSz="914485">
              <a:defRPr sz="1900">
                <a:solidFill>
                  <a:schemeClr val="tx1"/>
                </a:solidFill>
                <a:latin typeface="Arial" pitchFamily="34" charset="0"/>
                <a:ea typeface="ＭＳ Ｐゴシック" pitchFamily="34" charset="-128"/>
              </a:defRPr>
            </a:lvl4pPr>
            <a:lvl5pPr marL="1946095" indent="-216233" defTabSz="914485">
              <a:defRPr sz="1900">
                <a:solidFill>
                  <a:schemeClr val="tx1"/>
                </a:solidFill>
                <a:latin typeface="Arial" pitchFamily="34" charset="0"/>
                <a:ea typeface="ＭＳ Ｐゴシック" pitchFamily="34" charset="-128"/>
              </a:defRPr>
            </a:lvl5pPr>
            <a:lvl6pPr marL="2378560"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6pPr>
            <a:lvl7pPr marL="2811026"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7pPr>
            <a:lvl8pPr marL="3243491"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8pPr>
            <a:lvl9pPr marL="3675957"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9pPr>
          </a:lstStyle>
          <a:p>
            <a:fld id="{EB26DB2A-FBEE-4854-BC0E-C7E6E7D55A41}" type="slidenum">
              <a:rPr lang="en-US" altLang="en-US" sz="1200">
                <a:latin typeface="Times New Roman" pitchFamily="18" charset="0"/>
              </a:rPr>
              <a:pPr/>
              <a:t>37</a:t>
            </a:fld>
            <a:endParaRPr lang="en-US" altLang="en-US" sz="120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931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931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900">
                <a:solidFill>
                  <a:schemeClr val="tx1"/>
                </a:solidFill>
                <a:latin typeface="Arial" pitchFamily="34" charset="0"/>
                <a:ea typeface="ＭＳ Ｐゴシック" pitchFamily="34" charset="-128"/>
              </a:defRPr>
            </a:lvl1pPr>
            <a:lvl2pPr marL="702756" indent="-270291" defTabSz="914485">
              <a:defRPr sz="1900">
                <a:solidFill>
                  <a:schemeClr val="tx1"/>
                </a:solidFill>
                <a:latin typeface="Arial" pitchFamily="34" charset="0"/>
                <a:ea typeface="ＭＳ Ｐゴシック" pitchFamily="34" charset="-128"/>
              </a:defRPr>
            </a:lvl2pPr>
            <a:lvl3pPr marL="1081164" indent="-216233" defTabSz="914485">
              <a:defRPr sz="1900">
                <a:solidFill>
                  <a:schemeClr val="tx1"/>
                </a:solidFill>
                <a:latin typeface="Arial" pitchFamily="34" charset="0"/>
                <a:ea typeface="ＭＳ Ｐゴシック" pitchFamily="34" charset="-128"/>
              </a:defRPr>
            </a:lvl3pPr>
            <a:lvl4pPr marL="1513629" indent="-216233" defTabSz="914485">
              <a:defRPr sz="1900">
                <a:solidFill>
                  <a:schemeClr val="tx1"/>
                </a:solidFill>
                <a:latin typeface="Arial" pitchFamily="34" charset="0"/>
                <a:ea typeface="ＭＳ Ｐゴシック" pitchFamily="34" charset="-128"/>
              </a:defRPr>
            </a:lvl4pPr>
            <a:lvl5pPr marL="1946095" indent="-216233" defTabSz="914485">
              <a:defRPr sz="1900">
                <a:solidFill>
                  <a:schemeClr val="tx1"/>
                </a:solidFill>
                <a:latin typeface="Arial" pitchFamily="34" charset="0"/>
                <a:ea typeface="ＭＳ Ｐゴシック" pitchFamily="34" charset="-128"/>
              </a:defRPr>
            </a:lvl5pPr>
            <a:lvl6pPr marL="2378560"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6pPr>
            <a:lvl7pPr marL="2811026"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7pPr>
            <a:lvl8pPr marL="3243491"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8pPr>
            <a:lvl9pPr marL="3675957"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9pPr>
          </a:lstStyle>
          <a:p>
            <a:fld id="{64D9DB4C-AF10-43C1-A0AF-FEFF9E6B68F2}" type="slidenum">
              <a:rPr lang="en-US" altLang="en-US" sz="1200">
                <a:latin typeface="Times New Roman" pitchFamily="18" charset="0"/>
              </a:rPr>
              <a:pPr/>
              <a:t>38</a:t>
            </a:fld>
            <a:endParaRPr lang="en-US" altLang="en-US" sz="120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i="1" dirty="0">
                <a:solidFill>
                  <a:schemeClr val="bg1"/>
                </a:solidFill>
                <a:latin typeface="Times New Roman" pitchFamily="18" charset="0"/>
              </a:rPr>
              <a:t>This example retrieves a document. We use the GET method to retrieve an image with the path </a:t>
            </a:r>
            <a:r>
              <a:rPr lang="en-US" altLang="en-US" sz="1200" i="1" dirty="0">
                <a:solidFill>
                  <a:srgbClr val="FF0000"/>
                </a:solidFill>
                <a:latin typeface="Times New Roman" pitchFamily="18" charset="0"/>
              </a:rPr>
              <a:t>/</a:t>
            </a:r>
            <a:r>
              <a:rPr lang="en-US" altLang="en-US" sz="1200" i="1" dirty="0" err="1">
                <a:solidFill>
                  <a:srgbClr val="FF0000"/>
                </a:solidFill>
                <a:latin typeface="Times New Roman" pitchFamily="18" charset="0"/>
              </a:rPr>
              <a:t>usr</a:t>
            </a:r>
            <a:r>
              <a:rPr lang="en-US" altLang="en-US" sz="1200" i="1" dirty="0">
                <a:solidFill>
                  <a:srgbClr val="FF0000"/>
                </a:solidFill>
                <a:latin typeface="Times New Roman" pitchFamily="18" charset="0"/>
              </a:rPr>
              <a:t>/bin/image1</a:t>
            </a:r>
            <a:r>
              <a:rPr lang="en-US" altLang="en-US" sz="1200" i="1" dirty="0">
                <a:solidFill>
                  <a:schemeClr val="bg1"/>
                </a:solidFill>
                <a:latin typeface="Times New Roman" pitchFamily="18" charset="0"/>
              </a:rPr>
              <a:t>. The request line shows the method (GET), the URL, and the HTTP version (1.1). The header has two lines that show that the client can accept images in the GIF or JPEG format. The request does not have a body. The response message contains the status line and four lines of header. The header lines define the date, server, MIME version, and length of the document. The body of the document follows the header (see Figure 27.16).</a:t>
            </a:r>
          </a:p>
          <a:p>
            <a:endParaRPr lang="en-US" dirty="0"/>
          </a:p>
        </p:txBody>
      </p:sp>
      <p:sp>
        <p:nvSpPr>
          <p:cNvPr id="4" name="Slide Number Placeholder 3"/>
          <p:cNvSpPr>
            <a:spLocks noGrp="1"/>
          </p:cNvSpPr>
          <p:nvPr>
            <p:ph type="sldNum" sz="quarter" idx="10"/>
          </p:nvPr>
        </p:nvSpPr>
        <p:spPr/>
        <p:txBody>
          <a:bodyPr/>
          <a:lstStyle/>
          <a:p>
            <a:fld id="{B132BE95-56BF-4387-8F7A-9352227D5811}" type="slidenum">
              <a:rPr lang="en-US" smtClean="0"/>
              <a:t>53</a:t>
            </a:fld>
            <a:endParaRPr lang="en-US"/>
          </a:p>
        </p:txBody>
      </p:sp>
    </p:spTree>
    <p:extLst>
      <p:ext uri="{BB962C8B-B14F-4D97-AF65-F5344CB8AC3E}">
        <p14:creationId xmlns:p14="http://schemas.microsoft.com/office/powerpoint/2010/main" val="2438872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i="1" dirty="0">
                <a:solidFill>
                  <a:schemeClr val="bg1"/>
                </a:solidFill>
                <a:latin typeface="Times New Roman" pitchFamily="18" charset="0"/>
              </a:rPr>
              <a:t>HTTP uses ASCII characters. A client can directly connect to a server using TELNET, which logs into port 80. The next three lines show that the connection is successful. We then type three lines. The first shows the request line (GET method), the second is the header (defining the host), the third is a blank, terminating the request. The server response is seven lines starting with the status line. The blank line at the end terminates the server response. The file of 14,230 lines is received after the blank line (not shown here). The last line is the output by the client.</a:t>
            </a:r>
          </a:p>
          <a:p>
            <a:endParaRPr lang="en-US" dirty="0"/>
          </a:p>
        </p:txBody>
      </p:sp>
      <p:sp>
        <p:nvSpPr>
          <p:cNvPr id="4" name="Slide Number Placeholder 3"/>
          <p:cNvSpPr>
            <a:spLocks noGrp="1"/>
          </p:cNvSpPr>
          <p:nvPr>
            <p:ph type="sldNum" sz="quarter" idx="10"/>
          </p:nvPr>
        </p:nvSpPr>
        <p:spPr/>
        <p:txBody>
          <a:bodyPr/>
          <a:lstStyle/>
          <a:p>
            <a:fld id="{B132BE95-56BF-4387-8F7A-9352227D5811}" type="slidenum">
              <a:rPr lang="en-US" smtClean="0"/>
              <a:t>55</a:t>
            </a:fld>
            <a:endParaRPr lang="en-US"/>
          </a:p>
        </p:txBody>
      </p:sp>
    </p:spTree>
    <p:extLst>
      <p:ext uri="{BB962C8B-B14F-4D97-AF65-F5344CB8AC3E}">
        <p14:creationId xmlns:p14="http://schemas.microsoft.com/office/powerpoint/2010/main" val="2621732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telnet://rainmaker.wunderground.com</a:t>
            </a:r>
          </a:p>
        </p:txBody>
      </p:sp>
      <p:sp>
        <p:nvSpPr>
          <p:cNvPr id="4" name="Slide Number Placeholder 3"/>
          <p:cNvSpPr>
            <a:spLocks noGrp="1"/>
          </p:cNvSpPr>
          <p:nvPr>
            <p:ph type="sldNum" sz="quarter" idx="10"/>
          </p:nvPr>
        </p:nvSpPr>
        <p:spPr/>
        <p:txBody>
          <a:bodyPr/>
          <a:lstStyle/>
          <a:p>
            <a:fld id="{B132BE95-56BF-4387-8F7A-9352227D5811}" type="slidenum">
              <a:rPr lang="en-US" smtClean="0"/>
              <a:t>60</a:t>
            </a:fld>
            <a:endParaRPr lang="en-US"/>
          </a:p>
        </p:txBody>
      </p:sp>
    </p:spTree>
    <p:extLst>
      <p:ext uri="{BB962C8B-B14F-4D97-AF65-F5344CB8AC3E}">
        <p14:creationId xmlns:p14="http://schemas.microsoft.com/office/powerpoint/2010/main" val="1060007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32BE95-56BF-4387-8F7A-9352227D5811}" type="slidenum">
              <a:rPr lang="en-US" smtClean="0"/>
              <a:t>61</a:t>
            </a:fld>
            <a:endParaRPr lang="en-US"/>
          </a:p>
        </p:txBody>
      </p:sp>
    </p:spTree>
    <p:extLst>
      <p:ext uri="{BB962C8B-B14F-4D97-AF65-F5344CB8AC3E}">
        <p14:creationId xmlns:p14="http://schemas.microsoft.com/office/powerpoint/2010/main" val="1299838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3732A-ADE7-4BB5-8D0A-90C4E0664C8C}" type="slidenum">
              <a:rPr lang="en-US" altLang="en-US"/>
              <a:pPr/>
              <a:t>6</a:t>
            </a:fld>
            <a:endParaRPr lang="en-US" alt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HTTP proxy servers,</a:t>
            </a:r>
          </a:p>
          <a:p>
            <a:r>
              <a:rPr lang="en-US" dirty="0"/>
              <a:t> important building blocks for web security, application integration, and performance optimization. As shown in Figure 1-11, a proxy sits between a client and a server, receiving all of the client's HTTP requests and relaying the requests to the server (perhaps after modifying the requests). These applications act as a proxy for the user, accessing the server on the user's behalf. Figure 1-11. Proxies relay traffic between client and server Proxies are often used for security, acting as trusted intermediaries through which all web traffic flows. Proxies can also filter requests and responses; for example, to detect application viruses in corporate downloads or to filter adult content away from elementary-school students. </a:t>
            </a:r>
          </a:p>
        </p:txBody>
      </p:sp>
      <p:sp>
        <p:nvSpPr>
          <p:cNvPr id="4" name="Slide Number Placeholder 3"/>
          <p:cNvSpPr>
            <a:spLocks noGrp="1"/>
          </p:cNvSpPr>
          <p:nvPr>
            <p:ph type="sldNum" sz="quarter" idx="10"/>
          </p:nvPr>
        </p:nvSpPr>
        <p:spPr/>
        <p:txBody>
          <a:bodyPr/>
          <a:lstStyle/>
          <a:p>
            <a:fld id="{B132BE95-56BF-4387-8F7A-9352227D5811}" type="slidenum">
              <a:rPr lang="en-US" smtClean="0"/>
              <a:t>72</a:t>
            </a:fld>
            <a:endParaRPr lang="en-US"/>
          </a:p>
        </p:txBody>
      </p:sp>
    </p:spTree>
    <p:extLst>
      <p:ext uri="{BB962C8B-B14F-4D97-AF65-F5344CB8AC3E}">
        <p14:creationId xmlns:p14="http://schemas.microsoft.com/office/powerpoint/2010/main" val="1609839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cache or caching proxy is a special type of HTTP proxy server that keeps copies of popular documents that pass through the proxy. The next client requesting the same document can be served from the cache's personal copy</a:t>
            </a:r>
          </a:p>
          <a:p>
            <a:r>
              <a:rPr lang="en-US" dirty="0"/>
              <a:t>A client may be able to download a document much more quickly from a nearby cache than from a distant web server. HTTP defines many facilities to make caching more effective and to regulate the freshness and privacy of cached content. </a:t>
            </a:r>
          </a:p>
        </p:txBody>
      </p:sp>
      <p:sp>
        <p:nvSpPr>
          <p:cNvPr id="4" name="Slide Number Placeholder 3"/>
          <p:cNvSpPr>
            <a:spLocks noGrp="1"/>
          </p:cNvSpPr>
          <p:nvPr>
            <p:ph type="sldNum" sz="quarter" idx="10"/>
          </p:nvPr>
        </p:nvSpPr>
        <p:spPr/>
        <p:txBody>
          <a:bodyPr/>
          <a:lstStyle/>
          <a:p>
            <a:fld id="{B132BE95-56BF-4387-8F7A-9352227D5811}" type="slidenum">
              <a:rPr lang="en-US" smtClean="0"/>
              <a:t>73</a:t>
            </a:fld>
            <a:endParaRPr lang="en-US"/>
          </a:p>
        </p:txBody>
      </p:sp>
    </p:spTree>
    <p:extLst>
      <p:ext uri="{BB962C8B-B14F-4D97-AF65-F5344CB8AC3E}">
        <p14:creationId xmlns:p14="http://schemas.microsoft.com/office/powerpoint/2010/main" val="2629630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Gateways are special servers that act as intermediaries for other servers. They are often used to convert HTTP traffic to another protocol. A gateway always receives requests as if it was the origin server for the resource. The client may not be aware it is communicating with a gateway. For example, an HTTP/FTP gateway receives requests for FTP URIs via HTTP requests but fetches the documents using the FTP protocol  (</a:t>
            </a:r>
            <a:r>
              <a:rPr lang="en-US" baseline="0" dirty="0"/>
              <a:t> look the figure ) </a:t>
            </a:r>
            <a:r>
              <a:rPr lang="en-US" dirty="0"/>
              <a:t>The resulting document is packed into an HTTP message and sent to the client.</a:t>
            </a:r>
          </a:p>
        </p:txBody>
      </p:sp>
      <p:sp>
        <p:nvSpPr>
          <p:cNvPr id="4" name="Slide Number Placeholder 3"/>
          <p:cNvSpPr>
            <a:spLocks noGrp="1"/>
          </p:cNvSpPr>
          <p:nvPr>
            <p:ph type="sldNum" sz="quarter" idx="10"/>
          </p:nvPr>
        </p:nvSpPr>
        <p:spPr/>
        <p:txBody>
          <a:bodyPr/>
          <a:lstStyle/>
          <a:p>
            <a:fld id="{B132BE95-56BF-4387-8F7A-9352227D5811}" type="slidenum">
              <a:rPr lang="en-US" smtClean="0"/>
              <a:t>74</a:t>
            </a:fld>
            <a:endParaRPr lang="en-US"/>
          </a:p>
        </p:txBody>
      </p:sp>
    </p:spTree>
    <p:extLst>
      <p:ext uri="{BB962C8B-B14F-4D97-AF65-F5344CB8AC3E}">
        <p14:creationId xmlns:p14="http://schemas.microsoft.com/office/powerpoint/2010/main" val="438756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Tunnels are HTTP applications that, after setup, blindly relay raw data between two connections. HTTP tunnels are often used to transport non-HTTP data over one or more HTTP connections, without looking at the data. One popular use of HTTP tunnels is to carry encrypted Secure Sockets Layer (SSL) traffic through an HTTP connection, allowing SSL traffic through corporate firewalls that permit only web traffic. As sketched in Figure 1-14, an HTTP/SSL tunnel receives an HTTP request to establish an outgoing connection to a destination address and port, then proceeds to tunnel the encrypted SSL traffic over the HTTP channel so that it can be blindly relayed to the destination server. </a:t>
            </a:r>
          </a:p>
        </p:txBody>
      </p:sp>
      <p:sp>
        <p:nvSpPr>
          <p:cNvPr id="4" name="Slide Number Placeholder 3"/>
          <p:cNvSpPr>
            <a:spLocks noGrp="1"/>
          </p:cNvSpPr>
          <p:nvPr>
            <p:ph type="sldNum" sz="quarter" idx="10"/>
          </p:nvPr>
        </p:nvSpPr>
        <p:spPr/>
        <p:txBody>
          <a:bodyPr/>
          <a:lstStyle/>
          <a:p>
            <a:fld id="{B132BE95-56BF-4387-8F7A-9352227D5811}" type="slidenum">
              <a:rPr lang="en-US" smtClean="0"/>
              <a:t>75</a:t>
            </a:fld>
            <a:endParaRPr lang="en-US"/>
          </a:p>
        </p:txBody>
      </p:sp>
    </p:spTree>
    <p:extLst>
      <p:ext uri="{BB962C8B-B14F-4D97-AF65-F5344CB8AC3E}">
        <p14:creationId xmlns:p14="http://schemas.microsoft.com/office/powerpoint/2010/main" val="1411310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agents (or just agents) are client programs that make HTTP requests on the user's behalf. Any application that issues web requests is an HTTP agent. So far, we've talked about only one kind of HTTP agent: web browsers. But there are many other kinds of user agents. For example, there are machine-automated user agents that autonomously wander the Web, issuing HTTP transactions and fetching content, without human supervision. These automated agents often have colorful names, such as "spiders" or "web robots" (see Figure 1-15). Spiders wander the Web to build useful archives of web content, such as a search engine's database or a product catalog for a comparison-shopping robot</a:t>
            </a:r>
          </a:p>
        </p:txBody>
      </p:sp>
      <p:sp>
        <p:nvSpPr>
          <p:cNvPr id="4" name="Slide Number Placeholder 3"/>
          <p:cNvSpPr>
            <a:spLocks noGrp="1"/>
          </p:cNvSpPr>
          <p:nvPr>
            <p:ph type="sldNum" sz="quarter" idx="10"/>
          </p:nvPr>
        </p:nvSpPr>
        <p:spPr/>
        <p:txBody>
          <a:bodyPr/>
          <a:lstStyle/>
          <a:p>
            <a:fld id="{B132BE95-56BF-4387-8F7A-9352227D5811}" type="slidenum">
              <a:rPr lang="en-US" smtClean="0"/>
              <a:t>76</a:t>
            </a:fld>
            <a:endParaRPr lang="en-US"/>
          </a:p>
        </p:txBody>
      </p:sp>
    </p:spTree>
    <p:extLst>
      <p:ext uri="{BB962C8B-B14F-4D97-AF65-F5344CB8AC3E}">
        <p14:creationId xmlns:p14="http://schemas.microsoft.com/office/powerpoint/2010/main" val="330186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ACA4BE-A388-4226-80C9-65B2E1E49240}" type="slidenum">
              <a:rPr lang="en-US" altLang="en-US"/>
              <a:pPr/>
              <a:t>11</a:t>
            </a:fld>
            <a:endParaRPr lang="en-US" alt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4A7919-1313-4B0B-B4A3-5AFD27AEE66A}" type="slidenum">
              <a:rPr lang="en-US" altLang="en-US"/>
              <a:pPr/>
              <a:t>12</a:t>
            </a:fld>
            <a:endParaRPr lang="en-US" alt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9DF763-A42C-4276-A015-5C906CA7561A}" type="slidenum">
              <a:rPr lang="en-US" altLang="en-US"/>
              <a:pPr/>
              <a:t>13</a:t>
            </a:fld>
            <a:endParaRPr lang="en-US" alt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C14A8-384E-4C52-8365-DB02FE49C6A0}" type="slidenum">
              <a:rPr lang="en-US" altLang="en-US"/>
              <a:pPr/>
              <a:t>14</a:t>
            </a:fld>
            <a:endParaRPr lang="en-US" alt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a:ln/>
        </p:spPr>
      </p:sp>
      <p:sp>
        <p:nvSpPr>
          <p:cNvPr id="747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747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900">
                <a:solidFill>
                  <a:schemeClr val="tx1"/>
                </a:solidFill>
                <a:latin typeface="Arial" pitchFamily="34" charset="0"/>
                <a:ea typeface="ＭＳ Ｐゴシック" pitchFamily="34" charset="-128"/>
              </a:defRPr>
            </a:lvl1pPr>
            <a:lvl2pPr marL="702756" indent="-270291" defTabSz="914485">
              <a:defRPr sz="1900">
                <a:solidFill>
                  <a:schemeClr val="tx1"/>
                </a:solidFill>
                <a:latin typeface="Arial" pitchFamily="34" charset="0"/>
                <a:ea typeface="ＭＳ Ｐゴシック" pitchFamily="34" charset="-128"/>
              </a:defRPr>
            </a:lvl2pPr>
            <a:lvl3pPr marL="1081164" indent="-216233" defTabSz="914485">
              <a:defRPr sz="1900">
                <a:solidFill>
                  <a:schemeClr val="tx1"/>
                </a:solidFill>
                <a:latin typeface="Arial" pitchFamily="34" charset="0"/>
                <a:ea typeface="ＭＳ Ｐゴシック" pitchFamily="34" charset="-128"/>
              </a:defRPr>
            </a:lvl3pPr>
            <a:lvl4pPr marL="1513629" indent="-216233" defTabSz="914485">
              <a:defRPr sz="1900">
                <a:solidFill>
                  <a:schemeClr val="tx1"/>
                </a:solidFill>
                <a:latin typeface="Arial" pitchFamily="34" charset="0"/>
                <a:ea typeface="ＭＳ Ｐゴシック" pitchFamily="34" charset="-128"/>
              </a:defRPr>
            </a:lvl4pPr>
            <a:lvl5pPr marL="1946095" indent="-216233" defTabSz="914485">
              <a:defRPr sz="1900">
                <a:solidFill>
                  <a:schemeClr val="tx1"/>
                </a:solidFill>
                <a:latin typeface="Arial" pitchFamily="34" charset="0"/>
                <a:ea typeface="ＭＳ Ｐゴシック" pitchFamily="34" charset="-128"/>
              </a:defRPr>
            </a:lvl5pPr>
            <a:lvl6pPr marL="2378560"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6pPr>
            <a:lvl7pPr marL="2811026"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7pPr>
            <a:lvl8pPr marL="3243491"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8pPr>
            <a:lvl9pPr marL="3675957"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9pPr>
          </a:lstStyle>
          <a:p>
            <a:fld id="{9E3E25DC-D7DE-4FFA-BFB1-D1E96051D083}" type="slidenum">
              <a:rPr lang="en-US" altLang="en-US" sz="1200">
                <a:latin typeface="Times New Roman" pitchFamily="18" charset="0"/>
              </a:rPr>
              <a:pPr/>
              <a:t>23</a:t>
            </a:fld>
            <a:endParaRPr lang="en-US" altLang="en-US" sz="120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a:ln/>
        </p:spPr>
      </p:sp>
      <p:sp>
        <p:nvSpPr>
          <p:cNvPr id="768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768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900">
                <a:solidFill>
                  <a:schemeClr val="tx1"/>
                </a:solidFill>
                <a:latin typeface="Arial" pitchFamily="34" charset="0"/>
                <a:ea typeface="ＭＳ Ｐゴシック" pitchFamily="34" charset="-128"/>
              </a:defRPr>
            </a:lvl1pPr>
            <a:lvl2pPr marL="702756" indent="-270291" defTabSz="914485">
              <a:defRPr sz="1900">
                <a:solidFill>
                  <a:schemeClr val="tx1"/>
                </a:solidFill>
                <a:latin typeface="Arial" pitchFamily="34" charset="0"/>
                <a:ea typeface="ＭＳ Ｐゴシック" pitchFamily="34" charset="-128"/>
              </a:defRPr>
            </a:lvl2pPr>
            <a:lvl3pPr marL="1081164" indent="-216233" defTabSz="914485">
              <a:defRPr sz="1900">
                <a:solidFill>
                  <a:schemeClr val="tx1"/>
                </a:solidFill>
                <a:latin typeface="Arial" pitchFamily="34" charset="0"/>
                <a:ea typeface="ＭＳ Ｐゴシック" pitchFamily="34" charset="-128"/>
              </a:defRPr>
            </a:lvl3pPr>
            <a:lvl4pPr marL="1513629" indent="-216233" defTabSz="914485">
              <a:defRPr sz="1900">
                <a:solidFill>
                  <a:schemeClr val="tx1"/>
                </a:solidFill>
                <a:latin typeface="Arial" pitchFamily="34" charset="0"/>
                <a:ea typeface="ＭＳ Ｐゴシック" pitchFamily="34" charset="-128"/>
              </a:defRPr>
            </a:lvl4pPr>
            <a:lvl5pPr marL="1946095" indent="-216233" defTabSz="914485">
              <a:defRPr sz="1900">
                <a:solidFill>
                  <a:schemeClr val="tx1"/>
                </a:solidFill>
                <a:latin typeface="Arial" pitchFamily="34" charset="0"/>
                <a:ea typeface="ＭＳ Ｐゴシック" pitchFamily="34" charset="-128"/>
              </a:defRPr>
            </a:lvl5pPr>
            <a:lvl6pPr marL="2378560"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6pPr>
            <a:lvl7pPr marL="2811026"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7pPr>
            <a:lvl8pPr marL="3243491"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8pPr>
            <a:lvl9pPr marL="3675957"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9pPr>
          </a:lstStyle>
          <a:p>
            <a:fld id="{4B9E893F-C05D-453D-8137-C8458611C379}" type="slidenum">
              <a:rPr lang="en-US" altLang="en-US" sz="1200">
                <a:latin typeface="Times New Roman" pitchFamily="18" charset="0"/>
              </a:rPr>
              <a:pPr/>
              <a:t>24</a:t>
            </a:fld>
            <a:endParaRPr lang="en-US" altLang="en-US" sz="120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a:ln/>
        </p:spPr>
      </p:sp>
      <p:sp>
        <p:nvSpPr>
          <p:cNvPr id="788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788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1900">
                <a:solidFill>
                  <a:schemeClr val="tx1"/>
                </a:solidFill>
                <a:latin typeface="Arial" pitchFamily="34" charset="0"/>
                <a:ea typeface="ＭＳ Ｐゴシック" pitchFamily="34" charset="-128"/>
              </a:defRPr>
            </a:lvl1pPr>
            <a:lvl2pPr marL="702756" indent="-270291" defTabSz="914485">
              <a:defRPr sz="1900">
                <a:solidFill>
                  <a:schemeClr val="tx1"/>
                </a:solidFill>
                <a:latin typeface="Arial" pitchFamily="34" charset="0"/>
                <a:ea typeface="ＭＳ Ｐゴシック" pitchFamily="34" charset="-128"/>
              </a:defRPr>
            </a:lvl2pPr>
            <a:lvl3pPr marL="1081164" indent="-216233" defTabSz="914485">
              <a:defRPr sz="1900">
                <a:solidFill>
                  <a:schemeClr val="tx1"/>
                </a:solidFill>
                <a:latin typeface="Arial" pitchFamily="34" charset="0"/>
                <a:ea typeface="ＭＳ Ｐゴシック" pitchFamily="34" charset="-128"/>
              </a:defRPr>
            </a:lvl3pPr>
            <a:lvl4pPr marL="1513629" indent="-216233" defTabSz="914485">
              <a:defRPr sz="1900">
                <a:solidFill>
                  <a:schemeClr val="tx1"/>
                </a:solidFill>
                <a:latin typeface="Arial" pitchFamily="34" charset="0"/>
                <a:ea typeface="ＭＳ Ｐゴシック" pitchFamily="34" charset="-128"/>
              </a:defRPr>
            </a:lvl4pPr>
            <a:lvl5pPr marL="1946095" indent="-216233" defTabSz="914485">
              <a:defRPr sz="1900">
                <a:solidFill>
                  <a:schemeClr val="tx1"/>
                </a:solidFill>
                <a:latin typeface="Arial" pitchFamily="34" charset="0"/>
                <a:ea typeface="ＭＳ Ｐゴシック" pitchFamily="34" charset="-128"/>
              </a:defRPr>
            </a:lvl5pPr>
            <a:lvl6pPr marL="2378560"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6pPr>
            <a:lvl7pPr marL="2811026"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7pPr>
            <a:lvl8pPr marL="3243491"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8pPr>
            <a:lvl9pPr marL="3675957" indent="-216233" defTabSz="914485" eaLnBrk="0" fontAlgn="base" hangingPunct="0">
              <a:spcBef>
                <a:spcPct val="20000"/>
              </a:spcBef>
              <a:spcAft>
                <a:spcPct val="0"/>
              </a:spcAft>
              <a:buClr>
                <a:schemeClr val="accent2"/>
              </a:buClr>
              <a:buSzPct val="85000"/>
              <a:buFont typeface="ZapfDingbats" charset="2"/>
              <a:defRPr sz="1900">
                <a:solidFill>
                  <a:schemeClr val="tx1"/>
                </a:solidFill>
                <a:latin typeface="Arial" pitchFamily="34" charset="0"/>
                <a:ea typeface="ＭＳ Ｐゴシック" pitchFamily="34" charset="-128"/>
              </a:defRPr>
            </a:lvl9pPr>
          </a:lstStyle>
          <a:p>
            <a:fld id="{5800EFDA-4B2E-4DE0-A2DC-E5FFFCC5ED58}" type="slidenum">
              <a:rPr lang="en-US" altLang="en-US" sz="1200">
                <a:latin typeface="Times New Roman" pitchFamily="18" charset="0"/>
              </a:rPr>
              <a:pPr/>
              <a:t>25</a:t>
            </a:fld>
            <a:endParaRPr lang="en-US" altLang="en-US" sz="120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F2C4BA48-4328-493C-A69A-61387330A070}" type="slidenum">
              <a:rPr lang="en-US" altLang="en-US"/>
              <a:pPr/>
              <a:t>‹#›</a:t>
            </a:fld>
            <a:endParaRPr lang="en-US" altLang="en-US"/>
          </a:p>
        </p:txBody>
      </p:sp>
    </p:spTree>
    <p:extLst>
      <p:ext uri="{BB962C8B-B14F-4D97-AF65-F5344CB8AC3E}">
        <p14:creationId xmlns:p14="http://schemas.microsoft.com/office/powerpoint/2010/main" val="4112051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495800" y="1600200"/>
            <a:ext cx="3810000" cy="4648200"/>
          </a:xfrm>
        </p:spPr>
        <p:txBody>
          <a:bodyPr/>
          <a:lstStyle/>
          <a:p>
            <a:pPr lvl="0"/>
            <a:endParaRPr lang="en-US" noProof="0" dirty="0"/>
          </a:p>
        </p:txBody>
      </p:sp>
      <p:sp>
        <p:nvSpPr>
          <p:cNvPr id="5" name="Rectangle 4"/>
          <p:cNvSpPr>
            <a:spLocks noGrp="1" noChangeArrowheads="1"/>
          </p:cNvSpPr>
          <p:nvPr>
            <p:ph type="dt" sz="half" idx="10"/>
          </p:nvPr>
        </p:nvSpPr>
        <p:spPr>
          <a:ln/>
        </p:spPr>
        <p:txBody>
          <a:bodyPr/>
          <a:lstStyle>
            <a:lvl1pPr>
              <a:defRPr/>
            </a:lvl1pPr>
          </a:lstStyle>
          <a:p>
            <a:fld id="{3FEB36B2-3473-4172-ADD3-FDF1450A7B9E}" type="datetime1">
              <a:rPr lang="en-US" altLang="en-US"/>
              <a:pPr/>
              <a:t>12/15/2018</a:t>
            </a:fld>
            <a:endParaRPr lang="en-US" alt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p:cNvSpPr>
            <a:spLocks noGrp="1" noChangeArrowheads="1"/>
          </p:cNvSpPr>
          <p:nvPr>
            <p:ph type="sldNum" sz="quarter" idx="12"/>
          </p:nvPr>
        </p:nvSpPr>
        <p:spPr>
          <a:ln/>
        </p:spPr>
        <p:txBody>
          <a:bodyPr/>
          <a:lstStyle>
            <a:lvl1pPr>
              <a:defRPr/>
            </a:lvl1pPr>
          </a:lstStyle>
          <a:p>
            <a:r>
              <a:rPr lang="en-US" altLang="en-US"/>
              <a:t>2-</a:t>
            </a:r>
            <a:fld id="{AE17CE3F-D7B2-4471-BA47-57F7266494F9}" type="slidenum">
              <a:rPr lang="en-US" altLang="en-US"/>
              <a:pPr/>
              <a:t>‹#›</a:t>
            </a:fld>
            <a:endParaRPr lang="en-US" altLang="en-US"/>
          </a:p>
        </p:txBody>
      </p:sp>
    </p:spTree>
    <p:extLst>
      <p:ext uri="{BB962C8B-B14F-4D97-AF65-F5344CB8AC3E}">
        <p14:creationId xmlns:p14="http://schemas.microsoft.com/office/powerpoint/2010/main" val="304812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http2.akamai.com/demo"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httpstatuses.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earchnetworking.techtarget.com/definition/protocol" TargetMode="External"/><Relationship Id="rId7" Type="http://schemas.openxmlformats.org/officeDocument/2006/relationships/hyperlink" Target="https://searchdatamanagement.techtarget.com/definition/data" TargetMode="External"/><Relationship Id="rId2" Type="http://schemas.openxmlformats.org/officeDocument/2006/relationships/hyperlink" Target="https://searchnetworking.techtarget.com/definition/TCP-IP" TargetMode="External"/><Relationship Id="rId1" Type="http://schemas.openxmlformats.org/officeDocument/2006/relationships/slideLayout" Target="../slideLayouts/slideLayout2.xml"/><Relationship Id="rId6" Type="http://schemas.openxmlformats.org/officeDocument/2006/relationships/hyperlink" Target="https://searchsoftwarequality.techtarget.com/definition/application" TargetMode="External"/><Relationship Id="rId5" Type="http://schemas.openxmlformats.org/officeDocument/2006/relationships/hyperlink" Target="https://searchwindevelopment.techtarget.com/definition/HTTP" TargetMode="External"/><Relationship Id="rId4" Type="http://schemas.openxmlformats.org/officeDocument/2006/relationships/hyperlink" Target="https://whatis.techtarget.com/definition/acces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telnet://rainmaker.wunderground.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telnet://telehack.com/" TargetMode="External"/><Relationship Id="rId4" Type="http://schemas.openxmlformats.org/officeDocument/2006/relationships/hyperlink" Target="telnet://nyancat.dakko.us/" TargetMode="External"/></Relationships>
</file>

<file path=ppt/slides/_rels/slide62.xml.rels><?xml version="1.0" encoding="UTF-8" standalone="yes"?>
<Relationships xmlns="http://schemas.openxmlformats.org/package/2006/relationships"><Relationship Id="rId2" Type="http://schemas.openxmlformats.org/officeDocument/2006/relationships/hyperlink" Target="https://http2.akamai.com/demo"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8086" y="1524000"/>
            <a:ext cx="7772400" cy="1470025"/>
          </a:xfrm>
        </p:spPr>
        <p:txBody>
          <a:bodyPr/>
          <a:lstStyle/>
          <a:p>
            <a:r>
              <a:rPr lang="en-US" b="1" dirty="0"/>
              <a:t>Web and HTTP</a:t>
            </a:r>
          </a:p>
        </p:txBody>
      </p:sp>
      <p:sp>
        <p:nvSpPr>
          <p:cNvPr id="3" name="TextBox 2"/>
          <p:cNvSpPr txBox="1"/>
          <p:nvPr/>
        </p:nvSpPr>
        <p:spPr>
          <a:xfrm>
            <a:off x="7200900" y="6324600"/>
            <a:ext cx="1905000" cy="369332"/>
          </a:xfrm>
          <a:prstGeom prst="rect">
            <a:avLst/>
          </a:prstGeom>
          <a:noFill/>
        </p:spPr>
        <p:txBody>
          <a:bodyPr wrap="square" rtlCol="0">
            <a:spAutoFit/>
          </a:bodyPr>
          <a:lstStyle/>
          <a:p>
            <a:r>
              <a:rPr lang="en-US" dirty="0"/>
              <a:t>2018/2019</a:t>
            </a:r>
          </a:p>
        </p:txBody>
      </p:sp>
      <p:sp>
        <p:nvSpPr>
          <p:cNvPr id="4" name="TextBox 3"/>
          <p:cNvSpPr txBox="1"/>
          <p:nvPr/>
        </p:nvSpPr>
        <p:spPr>
          <a:xfrm>
            <a:off x="489857" y="6256811"/>
            <a:ext cx="2095500" cy="400110"/>
          </a:xfrm>
          <a:prstGeom prst="rect">
            <a:avLst/>
          </a:prstGeom>
          <a:noFill/>
        </p:spPr>
        <p:txBody>
          <a:bodyPr wrap="square" rtlCol="0">
            <a:spAutoFit/>
          </a:bodyPr>
          <a:lstStyle/>
          <a:p>
            <a:r>
              <a:rPr lang="en-US" sz="2000" dirty="0" err="1"/>
              <a:t>Gouasmia</a:t>
            </a:r>
            <a:r>
              <a:rPr lang="en-US" sz="2000" dirty="0"/>
              <a:t> </a:t>
            </a:r>
            <a:r>
              <a:rPr lang="en-US" sz="2000" dirty="0" err="1"/>
              <a:t>Zakaria</a:t>
            </a:r>
            <a:r>
              <a:rPr lang="en-US" sz="2000" dirty="0"/>
              <a:t>  </a:t>
            </a:r>
          </a:p>
        </p:txBody>
      </p:sp>
      <p:sp>
        <p:nvSpPr>
          <p:cNvPr id="5" name="Rectangle 4"/>
          <p:cNvSpPr/>
          <p:nvPr/>
        </p:nvSpPr>
        <p:spPr>
          <a:xfrm>
            <a:off x="845909" y="585337"/>
            <a:ext cx="7337971" cy="707886"/>
          </a:xfrm>
          <a:prstGeom prst="rect">
            <a:avLst/>
          </a:prstGeom>
          <a:noFill/>
        </p:spPr>
        <p:txBody>
          <a:bodyPr wrap="none" lIns="91440" tIns="45720" rIns="91440" bIns="45720">
            <a:spAutoFit/>
            <a:scene3d>
              <a:camera prst="orthographicFront">
                <a:rot lat="0" lon="600000" rev="0"/>
              </a:camera>
              <a:lightRig rig="threePt" dir="t"/>
            </a:scene3d>
          </a:bodyPr>
          <a:lstStyle/>
          <a:p>
            <a:pPr algn="ctr"/>
            <a:r>
              <a:rPr lang="en-US" sz="4000" b="1" spc="50" dirty="0">
                <a:ln w="13500">
                  <a:solidFill>
                    <a:schemeClr val="accent1">
                      <a:shade val="2500"/>
                      <a:alpha val="6500"/>
                    </a:schemeClr>
                  </a:solidFill>
                  <a:prstDash val="solid"/>
                </a:ln>
                <a:solidFill>
                  <a:schemeClr val="bg1">
                    <a:alpha val="95000"/>
                  </a:schemeClr>
                </a:solidFill>
                <a:effectLst>
                  <a:innerShdw blurRad="50900" dist="38500" dir="13500000">
                    <a:srgbClr val="000000">
                      <a:alpha val="60000"/>
                    </a:srgbClr>
                  </a:innerShdw>
                </a:effectLst>
              </a:rPr>
              <a:t>Wuhan University of Technology </a:t>
            </a:r>
          </a:p>
        </p:txBody>
      </p:sp>
      <p:sp>
        <p:nvSpPr>
          <p:cNvPr id="6" name="TextBox 5"/>
          <p:cNvSpPr txBox="1"/>
          <p:nvPr/>
        </p:nvSpPr>
        <p:spPr>
          <a:xfrm>
            <a:off x="304800" y="4648200"/>
            <a:ext cx="3420548" cy="677108"/>
          </a:xfrm>
          <a:prstGeom prst="rect">
            <a:avLst/>
          </a:prstGeom>
          <a:noFill/>
        </p:spPr>
        <p:txBody>
          <a:bodyPr wrap="square" rtlCol="0">
            <a:spAutoFit/>
          </a:bodyPr>
          <a:lstStyle/>
          <a:p>
            <a:pPr algn="ctr"/>
            <a:r>
              <a:rPr lang="en-US" sz="2000" b="1" dirty="0"/>
              <a:t>Master Computer Science </a:t>
            </a:r>
          </a:p>
          <a:p>
            <a:pPr algn="ctr"/>
            <a:r>
              <a:rPr lang="en-US" b="1" dirty="0"/>
              <a:t>- Information Security -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94" y="2704011"/>
            <a:ext cx="1905000" cy="18478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2F6B5CF-D808-43D3-A7D5-F6C3BB7DC40F}"/>
              </a:ext>
            </a:extLst>
          </p:cNvPr>
          <p:cNvSpPr txBox="1"/>
          <p:nvPr/>
        </p:nvSpPr>
        <p:spPr>
          <a:xfrm>
            <a:off x="3725348" y="6261891"/>
            <a:ext cx="3127203" cy="369332"/>
          </a:xfrm>
          <a:prstGeom prst="rect">
            <a:avLst/>
          </a:prstGeom>
          <a:noFill/>
        </p:spPr>
        <p:txBody>
          <a:bodyPr wrap="none" rtlCol="0">
            <a:spAutoFit/>
          </a:bodyPr>
          <a:lstStyle/>
          <a:p>
            <a:r>
              <a:rPr lang="en-US" dirty="0"/>
              <a:t>Gouasmia.zakaria1@gmail.com</a:t>
            </a:r>
          </a:p>
        </p:txBody>
      </p:sp>
    </p:spTree>
    <p:extLst>
      <p:ext uri="{BB962C8B-B14F-4D97-AF65-F5344CB8AC3E}">
        <p14:creationId xmlns:p14="http://schemas.microsoft.com/office/powerpoint/2010/main" val="282201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IS A protocol ?</a:t>
            </a:r>
          </a:p>
        </p:txBody>
      </p:sp>
      <p:sp>
        <p:nvSpPr>
          <p:cNvPr id="3" name="Content Placeholder 2"/>
          <p:cNvSpPr>
            <a:spLocks noGrp="1"/>
          </p:cNvSpPr>
          <p:nvPr>
            <p:ph idx="1"/>
          </p:nvPr>
        </p:nvSpPr>
        <p:spPr/>
        <p:txBody>
          <a:bodyPr>
            <a:normAutofit fontScale="92500"/>
          </a:bodyPr>
          <a:lstStyle/>
          <a:p>
            <a:pPr>
              <a:lnSpc>
                <a:spcPct val="80000"/>
              </a:lnSpc>
            </a:pPr>
            <a:r>
              <a:rPr lang="en-US" altLang="en-US" dirty="0">
                <a:solidFill>
                  <a:schemeClr val="bg1"/>
                </a:solidFill>
              </a:rPr>
              <a:t>In diplomatic circles, a protocol is the set of rules governing a conversation between people</a:t>
            </a:r>
          </a:p>
          <a:p>
            <a:pPr>
              <a:lnSpc>
                <a:spcPct val="80000"/>
              </a:lnSpc>
            </a:pPr>
            <a:endParaRPr lang="en-US" altLang="en-US" dirty="0">
              <a:solidFill>
                <a:schemeClr val="bg1"/>
              </a:solidFill>
            </a:endParaRPr>
          </a:p>
          <a:p>
            <a:pPr>
              <a:lnSpc>
                <a:spcPct val="80000"/>
              </a:lnSpc>
            </a:pPr>
            <a:r>
              <a:rPr lang="en-US" altLang="en-US" dirty="0">
                <a:solidFill>
                  <a:schemeClr val="bg1"/>
                </a:solidFill>
              </a:rPr>
              <a:t>We have seen that the client and server carry on a machine-to-machine conversation</a:t>
            </a:r>
          </a:p>
          <a:p>
            <a:pPr>
              <a:lnSpc>
                <a:spcPct val="80000"/>
              </a:lnSpc>
            </a:pPr>
            <a:endParaRPr lang="en-US" altLang="en-US" dirty="0">
              <a:solidFill>
                <a:schemeClr val="bg1"/>
              </a:solidFill>
            </a:endParaRPr>
          </a:p>
          <a:p>
            <a:pPr>
              <a:lnSpc>
                <a:spcPct val="80000"/>
              </a:lnSpc>
            </a:pPr>
            <a:r>
              <a:rPr lang="en-US" altLang="en-US" dirty="0">
                <a:solidFill>
                  <a:schemeClr val="bg1"/>
                </a:solidFill>
              </a:rPr>
              <a:t>A network protocol is the set of rules governing a conversation between a client and a server</a:t>
            </a:r>
          </a:p>
          <a:p>
            <a:pPr>
              <a:lnSpc>
                <a:spcPct val="80000"/>
              </a:lnSpc>
            </a:pPr>
            <a:endParaRPr lang="en-US" altLang="en-US" dirty="0">
              <a:solidFill>
                <a:schemeClr val="bg1"/>
              </a:solidFill>
            </a:endParaRPr>
          </a:p>
          <a:p>
            <a:pPr>
              <a:lnSpc>
                <a:spcPct val="80000"/>
              </a:lnSpc>
            </a:pPr>
            <a:r>
              <a:rPr lang="en-US" altLang="en-US" dirty="0">
                <a:solidFill>
                  <a:schemeClr val="bg1"/>
                </a:solidFill>
              </a:rPr>
              <a:t>There are many protocols, HTTP is just one</a:t>
            </a:r>
          </a:p>
          <a:p>
            <a:endParaRPr lang="en-US" dirty="0">
              <a:solidFill>
                <a:schemeClr val="bg1"/>
              </a:solidFill>
            </a:endParaRPr>
          </a:p>
        </p:txBody>
      </p:sp>
    </p:spTree>
    <p:extLst>
      <p:ext uri="{BB962C8B-B14F-4D97-AF65-F5344CB8AC3E}">
        <p14:creationId xmlns:p14="http://schemas.microsoft.com/office/powerpoint/2010/main" val="299069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body" sz="half" idx="4294967295"/>
          </p:nvPr>
        </p:nvSpPr>
        <p:spPr>
          <a:xfrm>
            <a:off x="457200" y="1828800"/>
            <a:ext cx="2971800" cy="3154363"/>
          </a:xfrm>
        </p:spPr>
        <p:txBody>
          <a:bodyPr/>
          <a:lstStyle/>
          <a:p>
            <a:pPr marL="227013" indent="-227013">
              <a:lnSpc>
                <a:spcPct val="90000"/>
              </a:lnSpc>
            </a:pPr>
            <a:r>
              <a:rPr lang="en-US" altLang="en-US" sz="2000" dirty="0"/>
              <a:t>I would like to open a connection </a:t>
            </a:r>
          </a:p>
          <a:p>
            <a:pPr marL="227013" indent="-227013">
              <a:lnSpc>
                <a:spcPct val="90000"/>
              </a:lnSpc>
            </a:pPr>
            <a:endParaRPr lang="en-US" altLang="en-US" sz="2000" dirty="0"/>
          </a:p>
          <a:p>
            <a:pPr marL="227013" indent="-227013">
              <a:lnSpc>
                <a:spcPct val="90000"/>
              </a:lnSpc>
            </a:pPr>
            <a:r>
              <a:rPr lang="en-US" altLang="en-US" sz="2000" dirty="0"/>
              <a:t>GET &lt;file location&gt;</a:t>
            </a:r>
          </a:p>
          <a:p>
            <a:pPr marL="227013" indent="-227013">
              <a:lnSpc>
                <a:spcPct val="90000"/>
              </a:lnSpc>
              <a:buFontTx/>
              <a:buNone/>
            </a:pPr>
            <a:endParaRPr lang="en-US" altLang="en-US" sz="2000" dirty="0"/>
          </a:p>
          <a:p>
            <a:pPr marL="227013" indent="-227013">
              <a:lnSpc>
                <a:spcPct val="90000"/>
              </a:lnSpc>
              <a:buFontTx/>
              <a:buNone/>
            </a:pPr>
            <a:endParaRPr lang="en-US" altLang="en-US" sz="2000" dirty="0"/>
          </a:p>
          <a:p>
            <a:pPr marL="227013" indent="-227013">
              <a:lnSpc>
                <a:spcPct val="90000"/>
              </a:lnSpc>
            </a:pPr>
            <a:endParaRPr lang="en-US" altLang="en-US" sz="2000" dirty="0"/>
          </a:p>
          <a:p>
            <a:pPr marL="227013" indent="-227013">
              <a:lnSpc>
                <a:spcPct val="90000"/>
              </a:lnSpc>
            </a:pPr>
            <a:r>
              <a:rPr lang="en-US" altLang="en-US" sz="2000" dirty="0"/>
              <a:t>Display response</a:t>
            </a:r>
          </a:p>
          <a:p>
            <a:pPr marL="227013" indent="-227013">
              <a:lnSpc>
                <a:spcPct val="90000"/>
              </a:lnSpc>
            </a:pPr>
            <a:r>
              <a:rPr lang="en-US" altLang="en-US" sz="2000" dirty="0"/>
              <a:t>Close connection</a:t>
            </a:r>
          </a:p>
        </p:txBody>
      </p:sp>
      <p:sp>
        <p:nvSpPr>
          <p:cNvPr id="21507" name="Rectangle 3"/>
          <p:cNvSpPr>
            <a:spLocks noGrp="1" noChangeArrowheads="1"/>
          </p:cNvSpPr>
          <p:nvPr>
            <p:ph type="body" sz="half" idx="4294967295"/>
          </p:nvPr>
        </p:nvSpPr>
        <p:spPr>
          <a:xfrm>
            <a:off x="4953000" y="1600200"/>
            <a:ext cx="4038600" cy="3886200"/>
          </a:xfrm>
        </p:spPr>
        <p:txBody>
          <a:bodyPr/>
          <a:lstStyle/>
          <a:p>
            <a:pPr marL="227013" indent="-227013">
              <a:lnSpc>
                <a:spcPct val="80000"/>
              </a:lnSpc>
            </a:pPr>
            <a:endParaRPr lang="en-US" altLang="en-US" sz="2000"/>
          </a:p>
          <a:p>
            <a:pPr marL="227013" indent="-227013">
              <a:lnSpc>
                <a:spcPct val="80000"/>
              </a:lnSpc>
            </a:pPr>
            <a:endParaRPr lang="en-US" altLang="en-US" sz="2000"/>
          </a:p>
          <a:p>
            <a:pPr marL="227013" indent="-227013">
              <a:lnSpc>
                <a:spcPct val="80000"/>
              </a:lnSpc>
            </a:pPr>
            <a:r>
              <a:rPr lang="en-US" altLang="en-US" sz="2000"/>
              <a:t>OK</a:t>
            </a:r>
          </a:p>
          <a:p>
            <a:pPr marL="227013" indent="-227013">
              <a:lnSpc>
                <a:spcPct val="80000"/>
              </a:lnSpc>
            </a:pPr>
            <a:endParaRPr lang="en-US" altLang="en-US" sz="2000"/>
          </a:p>
          <a:p>
            <a:pPr marL="227013" indent="-227013">
              <a:lnSpc>
                <a:spcPct val="80000"/>
              </a:lnSpc>
            </a:pPr>
            <a:endParaRPr lang="en-US" altLang="en-US" sz="2000"/>
          </a:p>
          <a:p>
            <a:pPr marL="227013" indent="-227013">
              <a:lnSpc>
                <a:spcPct val="80000"/>
              </a:lnSpc>
            </a:pPr>
            <a:endParaRPr lang="en-US" altLang="en-US" sz="2000"/>
          </a:p>
          <a:p>
            <a:pPr marL="227013" indent="-227013">
              <a:lnSpc>
                <a:spcPct val="80000"/>
              </a:lnSpc>
            </a:pPr>
            <a:r>
              <a:rPr lang="en-US" altLang="en-US" sz="2000"/>
              <a:t>Send page or error message</a:t>
            </a:r>
          </a:p>
          <a:p>
            <a:pPr marL="227013" indent="-227013">
              <a:lnSpc>
                <a:spcPct val="80000"/>
              </a:lnSpc>
            </a:pPr>
            <a:endParaRPr lang="en-US" altLang="en-US" sz="2000"/>
          </a:p>
          <a:p>
            <a:pPr marL="227013" indent="-227013">
              <a:lnSpc>
                <a:spcPct val="80000"/>
              </a:lnSpc>
            </a:pPr>
            <a:endParaRPr lang="en-US" altLang="en-US" sz="2000"/>
          </a:p>
          <a:p>
            <a:pPr marL="227013" indent="-227013">
              <a:lnSpc>
                <a:spcPct val="80000"/>
              </a:lnSpc>
            </a:pPr>
            <a:endParaRPr lang="en-US" altLang="en-US" sz="2000"/>
          </a:p>
          <a:p>
            <a:pPr marL="227013" indent="-227013">
              <a:lnSpc>
                <a:spcPct val="80000"/>
              </a:lnSpc>
            </a:pPr>
            <a:endParaRPr lang="en-US" altLang="en-US" sz="2000"/>
          </a:p>
          <a:p>
            <a:pPr marL="227013" indent="-227013">
              <a:lnSpc>
                <a:spcPct val="80000"/>
              </a:lnSpc>
            </a:pPr>
            <a:r>
              <a:rPr lang="en-US" altLang="en-US" sz="2000"/>
              <a:t>OK</a:t>
            </a:r>
          </a:p>
        </p:txBody>
      </p:sp>
      <p:sp>
        <p:nvSpPr>
          <p:cNvPr id="21508" name="Text Box 4"/>
          <p:cNvSpPr txBox="1">
            <a:spLocks noChangeArrowheads="1"/>
          </p:cNvSpPr>
          <p:nvPr/>
        </p:nvSpPr>
        <p:spPr bwMode="auto">
          <a:xfrm>
            <a:off x="685800" y="1219200"/>
            <a:ext cx="799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Client</a:t>
            </a:r>
          </a:p>
        </p:txBody>
      </p:sp>
      <p:sp>
        <p:nvSpPr>
          <p:cNvPr id="21509" name="Text Box 5"/>
          <p:cNvSpPr txBox="1">
            <a:spLocks noChangeArrowheads="1"/>
          </p:cNvSpPr>
          <p:nvPr/>
        </p:nvSpPr>
        <p:spPr bwMode="auto">
          <a:xfrm>
            <a:off x="5181600" y="1295400"/>
            <a:ext cx="8706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Server</a:t>
            </a:r>
          </a:p>
        </p:txBody>
      </p:sp>
      <p:sp>
        <p:nvSpPr>
          <p:cNvPr id="21510" name="Line 6"/>
          <p:cNvSpPr>
            <a:spLocks noChangeShapeType="1"/>
          </p:cNvSpPr>
          <p:nvPr/>
        </p:nvSpPr>
        <p:spPr bwMode="auto">
          <a:xfrm>
            <a:off x="3429000" y="2057400"/>
            <a:ext cx="1447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1" name="Line 7"/>
          <p:cNvSpPr>
            <a:spLocks noChangeShapeType="1"/>
          </p:cNvSpPr>
          <p:nvPr/>
        </p:nvSpPr>
        <p:spPr bwMode="auto">
          <a:xfrm flipH="1">
            <a:off x="3352800" y="2514600"/>
            <a:ext cx="1447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2" name="Line 8"/>
          <p:cNvSpPr>
            <a:spLocks noChangeShapeType="1"/>
          </p:cNvSpPr>
          <p:nvPr/>
        </p:nvSpPr>
        <p:spPr bwMode="auto">
          <a:xfrm>
            <a:off x="3352800" y="3124200"/>
            <a:ext cx="1447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3" name="Line 9"/>
          <p:cNvSpPr>
            <a:spLocks noChangeShapeType="1"/>
          </p:cNvSpPr>
          <p:nvPr/>
        </p:nvSpPr>
        <p:spPr bwMode="auto">
          <a:xfrm flipH="1">
            <a:off x="3352800" y="3657600"/>
            <a:ext cx="1447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4" name="Line 10"/>
          <p:cNvSpPr>
            <a:spLocks noChangeShapeType="1"/>
          </p:cNvSpPr>
          <p:nvPr/>
        </p:nvSpPr>
        <p:spPr bwMode="auto">
          <a:xfrm>
            <a:off x="3352800" y="4648200"/>
            <a:ext cx="1447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5" name="Text Box 11"/>
          <p:cNvSpPr txBox="1">
            <a:spLocks noChangeArrowheads="1"/>
          </p:cNvSpPr>
          <p:nvPr/>
        </p:nvSpPr>
        <p:spPr bwMode="auto">
          <a:xfrm>
            <a:off x="381000" y="1524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2400"/>
          </a:p>
        </p:txBody>
      </p:sp>
      <p:sp>
        <p:nvSpPr>
          <p:cNvPr id="21516" name="Text Box 12"/>
          <p:cNvSpPr txBox="1">
            <a:spLocks noChangeArrowheads="1"/>
          </p:cNvSpPr>
          <p:nvPr/>
        </p:nvSpPr>
        <p:spPr bwMode="auto">
          <a:xfrm>
            <a:off x="457200" y="556260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a:t>HTTP is the set of rules governing the format and content of the conversation between a Web client and server</a:t>
            </a:r>
          </a:p>
        </p:txBody>
      </p:sp>
      <p:sp>
        <p:nvSpPr>
          <p:cNvPr id="21517" name="Rectangle 13"/>
          <p:cNvSpPr>
            <a:spLocks noChangeArrowheads="1"/>
          </p:cNvSpPr>
          <p:nvPr/>
        </p:nvSpPr>
        <p:spPr bwMode="auto">
          <a:xfrm>
            <a:off x="457200" y="0"/>
            <a:ext cx="8229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cs typeface="Arial" charset="0"/>
              </a:defRPr>
            </a:lvl1pPr>
            <a:lvl2pPr algn="ctr">
              <a:defRPr sz="4400">
                <a:solidFill>
                  <a:schemeClr val="tx2"/>
                </a:solidFill>
                <a:latin typeface="Arial" charset="0"/>
                <a:cs typeface="Arial" charset="0"/>
              </a:defRPr>
            </a:lvl2pPr>
            <a:lvl3pPr algn="ctr">
              <a:defRPr sz="4400">
                <a:solidFill>
                  <a:schemeClr val="tx2"/>
                </a:solidFill>
                <a:latin typeface="Arial" charset="0"/>
                <a:cs typeface="Arial" charset="0"/>
              </a:defRPr>
            </a:lvl3pPr>
            <a:lvl4pPr algn="ctr">
              <a:defRPr sz="4400">
                <a:solidFill>
                  <a:schemeClr val="tx2"/>
                </a:solidFill>
                <a:latin typeface="Arial" charset="0"/>
                <a:cs typeface="Arial" charset="0"/>
              </a:defRPr>
            </a:lvl4pPr>
            <a:lvl5pPr algn="ctr">
              <a:defRPr sz="4400">
                <a:solidFill>
                  <a:schemeClr val="tx2"/>
                </a:solidFill>
                <a:latin typeface="Arial" charset="0"/>
                <a:cs typeface="Arial" charset="0"/>
              </a:defRPr>
            </a:lvl5pPr>
            <a:lvl6pPr marL="457200" algn="ctr" fontAlgn="base">
              <a:spcBef>
                <a:spcPct val="0"/>
              </a:spcBef>
              <a:spcAft>
                <a:spcPct val="0"/>
              </a:spcAft>
              <a:defRPr sz="4400">
                <a:solidFill>
                  <a:schemeClr val="tx2"/>
                </a:solidFill>
                <a:latin typeface="Arial" charset="0"/>
                <a:cs typeface="Arial" charset="0"/>
              </a:defRPr>
            </a:lvl6pPr>
            <a:lvl7pPr marL="914400" algn="ctr" fontAlgn="base">
              <a:spcBef>
                <a:spcPct val="0"/>
              </a:spcBef>
              <a:spcAft>
                <a:spcPct val="0"/>
              </a:spcAft>
              <a:defRPr sz="4400">
                <a:solidFill>
                  <a:schemeClr val="tx2"/>
                </a:solidFill>
                <a:latin typeface="Arial" charset="0"/>
                <a:cs typeface="Arial" charset="0"/>
              </a:defRPr>
            </a:lvl7pPr>
            <a:lvl8pPr marL="1371600" algn="ctr" fontAlgn="base">
              <a:spcBef>
                <a:spcPct val="0"/>
              </a:spcBef>
              <a:spcAft>
                <a:spcPct val="0"/>
              </a:spcAft>
              <a:defRPr sz="4400">
                <a:solidFill>
                  <a:schemeClr val="tx2"/>
                </a:solidFill>
                <a:latin typeface="Arial" charset="0"/>
                <a:cs typeface="Arial" charset="0"/>
              </a:defRPr>
            </a:lvl8pPr>
            <a:lvl9pPr marL="1828800" algn="ctr" fontAlgn="base">
              <a:spcBef>
                <a:spcPct val="0"/>
              </a:spcBef>
              <a:spcAft>
                <a:spcPct val="0"/>
              </a:spcAft>
              <a:defRPr sz="4400">
                <a:solidFill>
                  <a:schemeClr val="tx2"/>
                </a:solidFill>
                <a:latin typeface="Arial" charset="0"/>
                <a:cs typeface="Arial" charset="0"/>
              </a:defRPr>
            </a:lvl9pPr>
          </a:lstStyle>
          <a:p>
            <a:r>
              <a:rPr lang="en-US" altLang="en-US" sz="3600">
                <a:solidFill>
                  <a:schemeClr val="tx1"/>
                </a:solidFill>
              </a:rPr>
              <a:t>An HTTP conversation</a:t>
            </a:r>
          </a:p>
        </p:txBody>
      </p:sp>
    </p:spTree>
    <p:extLst>
      <p:ext uri="{BB962C8B-B14F-4D97-AF65-F5344CB8AC3E}">
        <p14:creationId xmlns:p14="http://schemas.microsoft.com/office/powerpoint/2010/main" val="2548272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0"/>
            <a:ext cx="8229600" cy="1143000"/>
          </a:xfrm>
        </p:spPr>
        <p:txBody>
          <a:bodyPr/>
          <a:lstStyle/>
          <a:p>
            <a:r>
              <a:rPr lang="en-US" altLang="en-US" sz="3600" dirty="0"/>
              <a:t>HTTP is an </a:t>
            </a:r>
            <a:r>
              <a:rPr lang="en-US" altLang="en-US" sz="3600" dirty="0">
                <a:solidFill>
                  <a:srgbClr val="FF0000"/>
                </a:solidFill>
              </a:rPr>
              <a:t>application layer</a:t>
            </a:r>
            <a:r>
              <a:rPr lang="en-US" altLang="en-US" sz="3600" dirty="0"/>
              <a:t> protocol</a:t>
            </a:r>
            <a:endParaRPr lang="en-US" altLang="en-US" sz="3600" dirty="0">
              <a:solidFill>
                <a:srgbClr val="FF0000"/>
              </a:solidFill>
            </a:endParaRPr>
          </a:p>
        </p:txBody>
      </p:sp>
      <p:sp>
        <p:nvSpPr>
          <p:cNvPr id="38915" name="Rectangle 3"/>
          <p:cNvSpPr>
            <a:spLocks noGrp="1" noChangeArrowheads="1"/>
          </p:cNvSpPr>
          <p:nvPr>
            <p:ph type="body" idx="1"/>
          </p:nvPr>
        </p:nvSpPr>
        <p:spPr>
          <a:xfrm>
            <a:off x="304800" y="3810000"/>
            <a:ext cx="8610600" cy="1752600"/>
          </a:xfrm>
        </p:spPr>
        <p:txBody>
          <a:bodyPr>
            <a:normAutofit fontScale="92500" lnSpcReduction="10000"/>
          </a:bodyPr>
          <a:lstStyle/>
          <a:p>
            <a:pPr marL="282575" indent="-282575">
              <a:lnSpc>
                <a:spcPct val="80000"/>
              </a:lnSpc>
            </a:pPr>
            <a:r>
              <a:rPr lang="en-US" altLang="en-US" sz="2400"/>
              <a:t>The Web client and the Web server are application programs</a:t>
            </a:r>
          </a:p>
          <a:p>
            <a:pPr marL="282575" indent="-282575">
              <a:lnSpc>
                <a:spcPct val="80000"/>
              </a:lnSpc>
            </a:pPr>
            <a:r>
              <a:rPr lang="en-US" altLang="en-US" sz="2400"/>
              <a:t>Application layer programs do useful work like retrieving Web pages, sending and receiving email or transferring files</a:t>
            </a:r>
          </a:p>
          <a:p>
            <a:pPr marL="282575" indent="-282575">
              <a:lnSpc>
                <a:spcPct val="80000"/>
              </a:lnSpc>
            </a:pPr>
            <a:r>
              <a:rPr lang="en-US" altLang="en-US" sz="2400"/>
              <a:t>Lower layers take care of the communication details</a:t>
            </a:r>
          </a:p>
          <a:p>
            <a:pPr marL="282575" indent="-282575">
              <a:lnSpc>
                <a:spcPct val="80000"/>
              </a:lnSpc>
            </a:pPr>
            <a:r>
              <a:rPr lang="en-US" altLang="en-US" sz="2400"/>
              <a:t>The client and server send messages and data without knowing anything about the communication network</a:t>
            </a:r>
          </a:p>
        </p:txBody>
      </p:sp>
      <p:pic>
        <p:nvPicPr>
          <p:cNvPr id="38916" name="Picture 4" descr="Cl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43000"/>
            <a:ext cx="5910263" cy="2222500"/>
          </a:xfrm>
          <a:prstGeom prst="rect">
            <a:avLst/>
          </a:prstGeom>
          <a:noFill/>
          <a:extLst>
            <a:ext uri="{909E8E84-426E-40DD-AFC4-6F175D3DCCD1}">
              <a14:hiddenFill xmlns:a14="http://schemas.microsoft.com/office/drawing/2010/main">
                <a:solidFill>
                  <a:srgbClr val="FFFFFF"/>
                </a:solidFill>
              </a14:hiddenFill>
            </a:ext>
          </a:extLst>
        </p:spPr>
      </p:pic>
      <p:sp>
        <p:nvSpPr>
          <p:cNvPr id="38917" name="Text Box 5"/>
          <p:cNvSpPr txBox="1">
            <a:spLocks noChangeArrowheads="1"/>
          </p:cNvSpPr>
          <p:nvPr/>
        </p:nvSpPr>
        <p:spPr bwMode="auto">
          <a:xfrm>
            <a:off x="609600" y="6223000"/>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000"/>
          </a:p>
        </p:txBody>
      </p:sp>
    </p:spTree>
    <p:extLst>
      <p:ext uri="{BB962C8B-B14F-4D97-AF65-F5344CB8AC3E}">
        <p14:creationId xmlns:p14="http://schemas.microsoft.com/office/powerpoint/2010/main" val="3210370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76200"/>
            <a:ext cx="8229600" cy="838200"/>
          </a:xfrm>
        </p:spPr>
        <p:txBody>
          <a:bodyPr/>
          <a:lstStyle/>
          <a:p>
            <a:r>
              <a:rPr lang="en-US" altLang="en-US" sz="3200"/>
              <a:t>The application layer is boss – the top layer</a:t>
            </a:r>
          </a:p>
        </p:txBody>
      </p:sp>
      <p:sp>
        <p:nvSpPr>
          <p:cNvPr id="53251" name="Rectangle 3"/>
          <p:cNvSpPr>
            <a:spLocks noGrp="1" noChangeArrowheads="1"/>
          </p:cNvSpPr>
          <p:nvPr>
            <p:ph type="body" idx="1"/>
          </p:nvPr>
        </p:nvSpPr>
        <p:spPr>
          <a:xfrm>
            <a:off x="304800" y="3505200"/>
            <a:ext cx="8229600" cy="2057400"/>
          </a:xfrm>
        </p:spPr>
        <p:txBody>
          <a:bodyPr>
            <a:normAutofit fontScale="92500" lnSpcReduction="20000"/>
          </a:bodyPr>
          <a:lstStyle/>
          <a:p>
            <a:pPr>
              <a:lnSpc>
                <a:spcPct val="80000"/>
              </a:lnSpc>
            </a:pPr>
            <a:r>
              <a:rPr lang="en-US" altLang="en-US" sz="2000">
                <a:solidFill>
                  <a:srgbClr val="FF0000"/>
                </a:solidFill>
              </a:rPr>
              <a:t>Your boss says:</a:t>
            </a:r>
            <a:r>
              <a:rPr lang="en-US" altLang="en-US" sz="2000"/>
              <a:t>  Send this package to Miami -- I don't care if you use Federal Express, UPS, or any other means. Also, let me know when it arrives or if it cannot be delivered for some reason. </a:t>
            </a:r>
          </a:p>
          <a:p>
            <a:pPr>
              <a:lnSpc>
                <a:spcPct val="80000"/>
              </a:lnSpc>
            </a:pPr>
            <a:endParaRPr lang="en-US" altLang="en-US" sz="2000"/>
          </a:p>
          <a:p>
            <a:pPr>
              <a:lnSpc>
                <a:spcPct val="80000"/>
              </a:lnSpc>
            </a:pPr>
            <a:r>
              <a:rPr lang="en-US" altLang="en-US" sz="2000">
                <a:solidFill>
                  <a:srgbClr val="FF0000"/>
                </a:solidFill>
              </a:rPr>
              <a:t>The application program says:</a:t>
            </a:r>
            <a:r>
              <a:rPr lang="en-US" altLang="en-US" sz="2000" i="1"/>
              <a:t>  </a:t>
            </a:r>
            <a:r>
              <a:rPr lang="en-US" altLang="en-US" sz="2000"/>
              <a:t>Send this request to the server -- I don't care how you do it or whether it goes over phone lines, radio, or anything else about the details. Just send the message, and let me know when it arrives or if it cannot be delivered for some reason.</a:t>
            </a:r>
          </a:p>
          <a:p>
            <a:pPr>
              <a:lnSpc>
                <a:spcPct val="80000"/>
              </a:lnSpc>
              <a:buFontTx/>
              <a:buNone/>
            </a:pPr>
            <a:r>
              <a:rPr lang="en-US" altLang="en-US" sz="2000"/>
              <a:t> </a:t>
            </a:r>
          </a:p>
        </p:txBody>
      </p:sp>
      <p:graphicFrame>
        <p:nvGraphicFramePr>
          <p:cNvPr id="53252" name="Group 4"/>
          <p:cNvGraphicFramePr>
            <a:graphicFrameLocks noGrp="1"/>
          </p:cNvGraphicFramePr>
          <p:nvPr>
            <p:ph idx="4294967295"/>
          </p:nvPr>
        </p:nvGraphicFramePr>
        <p:xfrm>
          <a:off x="1447800" y="1143000"/>
          <a:ext cx="6629400" cy="1889443"/>
        </p:xfrm>
        <a:graphic>
          <a:graphicData uri="http://schemas.openxmlformats.org/drawingml/2006/table">
            <a:tbl>
              <a:tblPr/>
              <a:tblGrid>
                <a:gridCol w="1676400">
                  <a:extLst>
                    <a:ext uri="{9D8B030D-6E8A-4147-A177-3AD203B41FA5}">
                      <a16:colId xmlns:a16="http://schemas.microsoft.com/office/drawing/2014/main" val="20000"/>
                    </a:ext>
                  </a:extLst>
                </a:gridCol>
                <a:gridCol w="4953000">
                  <a:extLst>
                    <a:ext uri="{9D8B030D-6E8A-4147-A177-3AD203B41FA5}">
                      <a16:colId xmlns:a16="http://schemas.microsoft.com/office/drawing/2014/main" val="20001"/>
                    </a:ext>
                  </a:extLst>
                </a:gridCol>
              </a:tblGrid>
              <a:tr h="381000">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cs typeface="Arial" charset="0"/>
                        </a:rPr>
                        <a:t>Layer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cs typeface="Arial" charset="0"/>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163">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cs typeface="Arial" charset="0"/>
                        </a:rPr>
                        <a:t>Application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cs typeface="Arial" charset="0"/>
                        </a:rPr>
                        <a:t>Do useful work like Web browsing, email, and file transfer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693738">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cs typeface="Arial" charset="0"/>
                        </a:rPr>
                        <a:t>Lower layers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cs typeface="Arial" charset="0"/>
                        </a:rPr>
                        <a:t>Handle communication between the client and server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3266" name="Text Box 18"/>
          <p:cNvSpPr txBox="1">
            <a:spLocks noChangeArrowheads="1"/>
          </p:cNvSpPr>
          <p:nvPr/>
        </p:nvSpPr>
        <p:spPr bwMode="auto">
          <a:xfrm>
            <a:off x="304800" y="5994400"/>
            <a:ext cx="828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FF0000"/>
                </a:solidFill>
              </a:rPr>
              <a:t>There are five TCP/IP layers, the application layer and four lower layers.</a:t>
            </a:r>
          </a:p>
        </p:txBody>
      </p:sp>
    </p:spTree>
    <p:extLst>
      <p:ext uri="{BB962C8B-B14F-4D97-AF65-F5344CB8AC3E}">
        <p14:creationId xmlns:p14="http://schemas.microsoft.com/office/powerpoint/2010/main" val="1557024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3200"/>
              <a:t>Many application layer protocols are used on the Internet, HTTP is only one</a:t>
            </a:r>
          </a:p>
        </p:txBody>
      </p:sp>
      <p:graphicFrame>
        <p:nvGraphicFramePr>
          <p:cNvPr id="55299" name="Group 3"/>
          <p:cNvGraphicFramePr>
            <a:graphicFrameLocks noGrp="1"/>
          </p:cNvGraphicFramePr>
          <p:nvPr>
            <p:ph idx="1"/>
          </p:nvPr>
        </p:nvGraphicFramePr>
        <p:xfrm>
          <a:off x="609600" y="1981200"/>
          <a:ext cx="8153400" cy="4297365"/>
        </p:xfrm>
        <a:graphic>
          <a:graphicData uri="http://schemas.openxmlformats.org/drawingml/2006/table">
            <a:tbl>
              <a:tblPr/>
              <a:tblGrid>
                <a:gridCol w="3698875">
                  <a:extLst>
                    <a:ext uri="{9D8B030D-6E8A-4147-A177-3AD203B41FA5}">
                      <a16:colId xmlns:a16="http://schemas.microsoft.com/office/drawing/2014/main" val="20000"/>
                    </a:ext>
                  </a:extLst>
                </a:gridCol>
                <a:gridCol w="4454525">
                  <a:extLst>
                    <a:ext uri="{9D8B030D-6E8A-4147-A177-3AD203B41FA5}">
                      <a16:colId xmlns:a16="http://schemas.microsoft.com/office/drawing/2014/main" val="20001"/>
                    </a:ext>
                  </a:extLst>
                </a:gridCol>
              </a:tblGrid>
              <a:tr h="858838">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cs typeface="Arial" charset="0"/>
                        </a:rPr>
                        <a:t>Protocol</a:t>
                      </a:r>
                      <a:endParaRPr kumimoji="0" lang="en-US" altLang="en-US" sz="2800" b="0" i="0" u="none" strike="noStrike" cap="none" normalizeH="0" baseline="0">
                        <a:ln>
                          <a:noFill/>
                        </a:ln>
                        <a:solidFill>
                          <a:schemeClr val="tx1"/>
                        </a:solidFill>
                        <a:effectLst/>
                        <a:latin typeface="Arial" charset="0"/>
                        <a:cs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cs typeface="Arial" charset="0"/>
                        </a:rPr>
                        <a:t>Application</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858838">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HTTP: Hypertext Transfer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Retrieve and view Web pages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2013">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FTP: File Transfer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Copy files from client to server or from server to client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8838">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SMTP: Simple Mail Transport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Send email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58838">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POP: Post Office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Read email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53371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8229600" cy="1143000"/>
          </a:xfrm>
        </p:spPr>
        <p:txBody>
          <a:bodyPr/>
          <a:lstStyle/>
          <a:p>
            <a:r>
              <a:rPr lang="en-US" dirty="0">
                <a:solidFill>
                  <a:schemeClr val="bg1"/>
                </a:solidFill>
              </a:rPr>
              <a:t>Let’s talk more about HTTP</a:t>
            </a:r>
          </a:p>
        </p:txBody>
      </p:sp>
    </p:spTree>
    <p:extLst>
      <p:ext uri="{BB962C8B-B14F-4D97-AF65-F5344CB8AC3E}">
        <p14:creationId xmlns:p14="http://schemas.microsoft.com/office/powerpoint/2010/main" val="4060139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4600"/>
            <a:ext cx="7772400" cy="1470025"/>
          </a:xfrm>
        </p:spPr>
        <p:txBody>
          <a:bodyPr>
            <a:noAutofit/>
          </a:bodyPr>
          <a:lstStyle/>
          <a:p>
            <a:r>
              <a:rPr lang="en-US" sz="2800" dirty="0">
                <a:solidFill>
                  <a:schemeClr val="bg1"/>
                </a:solidFill>
              </a:rPr>
              <a:t>The Hypertext Transfer Protocol (HTTP) is an </a:t>
            </a:r>
            <a:r>
              <a:rPr lang="en-US" sz="2800" dirty="0">
                <a:solidFill>
                  <a:srgbClr val="FF0000"/>
                </a:solidFill>
              </a:rPr>
              <a:t>application</a:t>
            </a:r>
            <a:r>
              <a:rPr lang="en-US" sz="2800" dirty="0">
                <a:solidFill>
                  <a:schemeClr val="bg1"/>
                </a:solidFill>
              </a:rPr>
              <a:t> protocol for distributed, collaborative, hypermedia information systems. </a:t>
            </a:r>
            <a:r>
              <a:rPr lang="en-US" sz="2800" i="1" dirty="0">
                <a:solidFill>
                  <a:schemeClr val="bg1"/>
                </a:solidFill>
              </a:rPr>
              <a:t>HTTP is the </a:t>
            </a:r>
            <a:r>
              <a:rPr lang="en-US" sz="2800" i="1" dirty="0">
                <a:solidFill>
                  <a:srgbClr val="FF0000"/>
                </a:solidFill>
              </a:rPr>
              <a:t>foundation</a:t>
            </a:r>
            <a:r>
              <a:rPr lang="en-US" sz="2800" i="1" dirty="0">
                <a:solidFill>
                  <a:schemeClr val="bg1"/>
                </a:solidFill>
              </a:rPr>
              <a:t> of </a:t>
            </a:r>
            <a:r>
              <a:rPr lang="en-US" sz="2800" i="1" dirty="0">
                <a:solidFill>
                  <a:srgbClr val="FF0000"/>
                </a:solidFill>
              </a:rPr>
              <a:t>data communication </a:t>
            </a:r>
            <a:r>
              <a:rPr lang="en-US" sz="2800" i="1" dirty="0">
                <a:solidFill>
                  <a:schemeClr val="bg1"/>
                </a:solidFill>
              </a:rPr>
              <a:t>for the </a:t>
            </a:r>
            <a:r>
              <a:rPr lang="en-US" sz="2800" i="1" dirty="0">
                <a:solidFill>
                  <a:srgbClr val="00B0F0"/>
                </a:solidFill>
              </a:rPr>
              <a:t>World Wide Web.</a:t>
            </a:r>
            <a:endParaRPr lang="en-US" sz="2800" dirty="0">
              <a:solidFill>
                <a:srgbClr val="00B0F0"/>
              </a:solidFill>
            </a:endParaRPr>
          </a:p>
        </p:txBody>
      </p:sp>
    </p:spTree>
    <p:extLst>
      <p:ext uri="{BB962C8B-B14F-4D97-AF65-F5344CB8AC3E}">
        <p14:creationId xmlns:p14="http://schemas.microsoft.com/office/powerpoint/2010/main" val="2874731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68644"/>
            <a:ext cx="8229600" cy="338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solidFill>
                  <a:schemeClr val="bg1"/>
                </a:solidFill>
              </a:rPr>
              <a:t>COMMUNICATION </a:t>
            </a:r>
          </a:p>
        </p:txBody>
      </p:sp>
    </p:spTree>
    <p:extLst>
      <p:ext uri="{BB962C8B-B14F-4D97-AF65-F5344CB8AC3E}">
        <p14:creationId xmlns:p14="http://schemas.microsoft.com/office/powerpoint/2010/main" val="358398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HTTP IS </a:t>
            </a:r>
          </a:p>
        </p:txBody>
      </p:sp>
      <p:sp>
        <p:nvSpPr>
          <p:cNvPr id="3" name="Content Placeholder 2"/>
          <p:cNvSpPr>
            <a:spLocks noGrp="1"/>
          </p:cNvSpPr>
          <p:nvPr>
            <p:ph idx="1"/>
          </p:nvPr>
        </p:nvSpPr>
        <p:spPr/>
        <p:txBody>
          <a:bodyPr/>
          <a:lstStyle/>
          <a:p>
            <a:endParaRPr lang="en-US" dirty="0">
              <a:solidFill>
                <a:schemeClr val="bg1"/>
              </a:solidFill>
            </a:endParaRPr>
          </a:p>
          <a:p>
            <a:r>
              <a:rPr lang="en-US" dirty="0">
                <a:solidFill>
                  <a:schemeClr val="bg1"/>
                </a:solidFill>
              </a:rPr>
              <a:t>is connectionless protocol</a:t>
            </a:r>
          </a:p>
          <a:p>
            <a:r>
              <a:rPr lang="en-US" dirty="0">
                <a:solidFill>
                  <a:schemeClr val="bg1"/>
                </a:solidFill>
              </a:rPr>
              <a:t>Can deliver any sort of data </a:t>
            </a:r>
          </a:p>
          <a:p>
            <a:r>
              <a:rPr lang="en-US" dirty="0">
                <a:solidFill>
                  <a:schemeClr val="bg1"/>
                </a:solidFill>
              </a:rPr>
              <a:t>Is stateless </a:t>
            </a:r>
          </a:p>
        </p:txBody>
      </p:sp>
    </p:spTree>
    <p:extLst>
      <p:ext uri="{BB962C8B-B14F-4D97-AF65-F5344CB8AC3E}">
        <p14:creationId xmlns:p14="http://schemas.microsoft.com/office/powerpoint/2010/main" val="1691263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71600"/>
            <a:ext cx="6934200" cy="3886199"/>
          </a:xfrm>
        </p:spPr>
        <p:txBody>
          <a:bodyPr>
            <a:noAutofit/>
          </a:bodyPr>
          <a:lstStyle/>
          <a:p>
            <a:pPr algn="l"/>
            <a:r>
              <a:rPr lang="en-US" sz="2400" dirty="0">
                <a:solidFill>
                  <a:schemeClr val="bg1"/>
                </a:solidFill>
              </a:rPr>
              <a:t>1. HTTP follows a classical "</a:t>
            </a:r>
            <a:r>
              <a:rPr lang="en-US" sz="2400" dirty="0">
                <a:solidFill>
                  <a:srgbClr val="FF0000"/>
                </a:solidFill>
              </a:rPr>
              <a:t>client-server</a:t>
            </a:r>
            <a:r>
              <a:rPr lang="en-US" sz="2400" dirty="0">
                <a:solidFill>
                  <a:schemeClr val="bg1"/>
                </a:solidFill>
              </a:rPr>
              <a:t>" model</a:t>
            </a:r>
            <a:br>
              <a:rPr lang="en-US" sz="2400" dirty="0">
                <a:solidFill>
                  <a:schemeClr val="bg1"/>
                </a:solidFill>
              </a:rPr>
            </a:br>
            <a:r>
              <a:rPr lang="en-US" sz="2400" dirty="0">
                <a:solidFill>
                  <a:schemeClr val="bg1"/>
                </a:solidFill>
              </a:rPr>
              <a:t>2. HTTP is a TCP/IP based </a:t>
            </a:r>
            <a:r>
              <a:rPr lang="en-US" sz="2400" dirty="0">
                <a:solidFill>
                  <a:srgbClr val="FF0000"/>
                </a:solidFill>
              </a:rPr>
              <a:t>communication</a:t>
            </a:r>
            <a:r>
              <a:rPr lang="en-US" sz="2400" dirty="0">
                <a:solidFill>
                  <a:schemeClr val="bg1"/>
                </a:solidFill>
              </a:rPr>
              <a:t> protocol</a:t>
            </a:r>
            <a:br>
              <a:rPr lang="en-US" sz="2400" dirty="0">
                <a:solidFill>
                  <a:schemeClr val="bg1"/>
                </a:solidFill>
              </a:rPr>
            </a:br>
            <a:r>
              <a:rPr lang="en-US" sz="2400" dirty="0">
                <a:solidFill>
                  <a:schemeClr val="bg1"/>
                </a:solidFill>
              </a:rPr>
              <a:t>3. The standard port for HTTP connections is </a:t>
            </a:r>
            <a:r>
              <a:rPr lang="en-US" sz="2400" dirty="0">
                <a:solidFill>
                  <a:srgbClr val="FF0000"/>
                </a:solidFill>
              </a:rPr>
              <a:t>port 80</a:t>
            </a:r>
            <a:br>
              <a:rPr lang="en-US" sz="2400" dirty="0">
                <a:solidFill>
                  <a:schemeClr val="bg1"/>
                </a:solidFill>
              </a:rPr>
            </a:br>
            <a:r>
              <a:rPr lang="en-US" sz="2400" dirty="0">
                <a:solidFill>
                  <a:schemeClr val="bg1"/>
                </a:solidFill>
              </a:rPr>
              <a:t>4. The version of HTTP in common use is HTTP/1.1</a:t>
            </a:r>
            <a:br>
              <a:rPr lang="en-US" sz="2400" dirty="0">
                <a:solidFill>
                  <a:schemeClr val="bg1"/>
                </a:solidFill>
              </a:rPr>
            </a:br>
            <a:r>
              <a:rPr lang="en-US" sz="2400" dirty="0">
                <a:solidFill>
                  <a:schemeClr val="bg1"/>
                </a:solidFill>
              </a:rPr>
              <a:t>         </a:t>
            </a:r>
            <a:r>
              <a:rPr lang="en-US" sz="2400" dirty="0">
                <a:hlinkClick r:id="rId2"/>
              </a:rPr>
              <a:t>HTTP/2 was published in May 2015</a:t>
            </a:r>
            <a:endParaRPr lang="en-US" sz="2400" dirty="0">
              <a:solidFill>
                <a:schemeClr val="bg1"/>
              </a:solidFill>
            </a:endParaRPr>
          </a:p>
        </p:txBody>
      </p:sp>
    </p:spTree>
    <p:extLst>
      <p:ext uri="{BB962C8B-B14F-4D97-AF65-F5344CB8AC3E}">
        <p14:creationId xmlns:p14="http://schemas.microsoft.com/office/powerpoint/2010/main" val="387657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is </a:t>
            </a:r>
            <a:r>
              <a:rPr lang="en-US" altLang="en-US" dirty="0">
                <a:solidFill>
                  <a:schemeClr val="bg1"/>
                </a:solidFill>
              </a:rPr>
              <a:t>HTML ?</a:t>
            </a:r>
            <a:endParaRPr lang="en-US" dirty="0">
              <a:solidFill>
                <a:schemeClr val="bg1"/>
              </a:solidFill>
            </a:endParaRPr>
          </a:p>
        </p:txBody>
      </p:sp>
      <p:sp>
        <p:nvSpPr>
          <p:cNvPr id="3" name="Content Placeholder 2"/>
          <p:cNvSpPr>
            <a:spLocks noGrp="1"/>
          </p:cNvSpPr>
          <p:nvPr>
            <p:ph idx="1"/>
          </p:nvPr>
        </p:nvSpPr>
        <p:spPr>
          <a:xfrm>
            <a:off x="936523" y="2438400"/>
            <a:ext cx="8229600" cy="4525963"/>
          </a:xfrm>
        </p:spPr>
        <p:txBody>
          <a:bodyPr>
            <a:normAutofit/>
          </a:bodyPr>
          <a:lstStyle/>
          <a:p>
            <a:r>
              <a:rPr lang="en-US" altLang="en-US" sz="3600" dirty="0">
                <a:solidFill>
                  <a:schemeClr val="bg1"/>
                </a:solidFill>
              </a:rPr>
              <a:t>HTML:  hypertext markup language</a:t>
            </a:r>
          </a:p>
          <a:p>
            <a:pPr lvl="1"/>
            <a:r>
              <a:rPr lang="en-US" altLang="en-US" sz="3200" dirty="0">
                <a:solidFill>
                  <a:schemeClr val="bg1"/>
                </a:solidFill>
              </a:rPr>
              <a:t>Definitions of tags that are added to Web documents to control their appearance</a:t>
            </a:r>
          </a:p>
        </p:txBody>
      </p:sp>
    </p:spTree>
    <p:extLst>
      <p:ext uri="{BB962C8B-B14F-4D97-AF65-F5344CB8AC3E}">
        <p14:creationId xmlns:p14="http://schemas.microsoft.com/office/powerpoint/2010/main" val="2497537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fontScale="90000"/>
          </a:bodyPr>
          <a:lstStyle/>
          <a:p>
            <a:r>
              <a:rPr lang="en-US" sz="7300" b="1" dirty="0">
                <a:solidFill>
                  <a:schemeClr val="bg1"/>
                </a:solidFill>
              </a:rPr>
              <a:t>Resources</a:t>
            </a:r>
            <a:br>
              <a:rPr lang="en-US" b="1" dirty="0">
                <a:solidFill>
                  <a:schemeClr val="bg1"/>
                </a:solidFill>
              </a:rPr>
            </a:b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057400"/>
            <a:ext cx="6057900" cy="2895600"/>
          </a:xfrm>
        </p:spPr>
      </p:pic>
    </p:spTree>
    <p:extLst>
      <p:ext uri="{BB962C8B-B14F-4D97-AF65-F5344CB8AC3E}">
        <p14:creationId xmlns:p14="http://schemas.microsoft.com/office/powerpoint/2010/main" val="394466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3733799"/>
          </a:xfrm>
        </p:spPr>
        <p:txBody>
          <a:bodyPr>
            <a:noAutofit/>
          </a:bodyPr>
          <a:lstStyle/>
          <a:p>
            <a:r>
              <a:rPr lang="en-US" sz="2800" dirty="0">
                <a:solidFill>
                  <a:srgbClr val="FF0000"/>
                </a:solidFill>
              </a:rPr>
              <a:t>HTTP</a:t>
            </a:r>
            <a:r>
              <a:rPr lang="en-US" sz="2800" dirty="0">
                <a:solidFill>
                  <a:schemeClr val="bg1"/>
                </a:solidFill>
              </a:rPr>
              <a:t> is used to </a:t>
            </a:r>
            <a:r>
              <a:rPr lang="en-US" sz="2800" dirty="0">
                <a:solidFill>
                  <a:srgbClr val="FF0000"/>
                </a:solidFill>
              </a:rPr>
              <a:t>transmit resources</a:t>
            </a:r>
            <a:r>
              <a:rPr lang="en-US" sz="2800" dirty="0">
                <a:solidFill>
                  <a:schemeClr val="bg1"/>
                </a:solidFill>
              </a:rPr>
              <a:t>. A </a:t>
            </a:r>
            <a:r>
              <a:rPr lang="en-US" sz="2800" dirty="0">
                <a:solidFill>
                  <a:srgbClr val="0070C0"/>
                </a:solidFill>
              </a:rPr>
              <a:t>resource</a:t>
            </a:r>
            <a:r>
              <a:rPr lang="en-US" sz="2800" dirty="0">
                <a:solidFill>
                  <a:schemeClr val="bg1"/>
                </a:solidFill>
              </a:rPr>
              <a:t> is some  of information that can be identified by a </a:t>
            </a:r>
            <a:r>
              <a:rPr lang="en-US" sz="2800" dirty="0">
                <a:solidFill>
                  <a:schemeClr val="tx2">
                    <a:lumMod val="40000"/>
                    <a:lumOff val="60000"/>
                  </a:schemeClr>
                </a:solidFill>
              </a:rPr>
              <a:t>URL </a:t>
            </a:r>
            <a:r>
              <a:rPr lang="en-US" sz="2800" dirty="0">
                <a:solidFill>
                  <a:schemeClr val="bg1"/>
                </a:solidFill>
              </a:rPr>
              <a:t>(it's the </a:t>
            </a:r>
            <a:r>
              <a:rPr lang="en-US" sz="2800" dirty="0">
                <a:solidFill>
                  <a:srgbClr val="FF0000"/>
                </a:solidFill>
              </a:rPr>
              <a:t>R</a:t>
            </a:r>
            <a:r>
              <a:rPr lang="en-US" sz="2800" dirty="0">
                <a:solidFill>
                  <a:schemeClr val="bg1"/>
                </a:solidFill>
              </a:rPr>
              <a:t> in </a:t>
            </a:r>
            <a:r>
              <a:rPr lang="en-US" sz="2800" dirty="0">
                <a:solidFill>
                  <a:schemeClr val="tx2">
                    <a:lumMod val="60000"/>
                    <a:lumOff val="40000"/>
                  </a:schemeClr>
                </a:solidFill>
              </a:rPr>
              <a:t>U</a:t>
            </a:r>
            <a:r>
              <a:rPr lang="en-US" sz="2800" dirty="0">
                <a:solidFill>
                  <a:srgbClr val="FF0000"/>
                </a:solidFill>
              </a:rPr>
              <a:t>R</a:t>
            </a:r>
            <a:r>
              <a:rPr lang="en-US" sz="2800" dirty="0">
                <a:solidFill>
                  <a:schemeClr val="tx2">
                    <a:lumMod val="60000"/>
                    <a:lumOff val="40000"/>
                  </a:schemeClr>
                </a:solidFill>
              </a:rPr>
              <a:t>L</a:t>
            </a:r>
            <a:r>
              <a:rPr lang="en-US" sz="2800" dirty="0">
                <a:solidFill>
                  <a:schemeClr val="bg1"/>
                </a:solidFill>
              </a:rPr>
              <a:t>). The most common kind of resource is a </a:t>
            </a:r>
            <a:r>
              <a:rPr lang="en-US" sz="2800" dirty="0">
                <a:solidFill>
                  <a:srgbClr val="00B0F0"/>
                </a:solidFill>
              </a:rPr>
              <a:t>file</a:t>
            </a:r>
            <a:r>
              <a:rPr lang="en-US" sz="2800" dirty="0">
                <a:solidFill>
                  <a:schemeClr val="bg1"/>
                </a:solidFill>
              </a:rPr>
              <a:t>, but a resource may also be a </a:t>
            </a:r>
            <a:r>
              <a:rPr lang="en-US" sz="2800" dirty="0">
                <a:solidFill>
                  <a:srgbClr val="00B0F0"/>
                </a:solidFill>
              </a:rPr>
              <a:t>dynamically-generated query result</a:t>
            </a:r>
            <a:r>
              <a:rPr lang="en-US" sz="2800" dirty="0">
                <a:solidFill>
                  <a:schemeClr val="bg1"/>
                </a:solidFill>
              </a:rPr>
              <a:t>, the </a:t>
            </a:r>
            <a:r>
              <a:rPr lang="en-US" sz="2800" dirty="0">
                <a:solidFill>
                  <a:srgbClr val="00B0F0"/>
                </a:solidFill>
              </a:rPr>
              <a:t>output of a CGI script</a:t>
            </a:r>
            <a:r>
              <a:rPr lang="en-US" sz="2800" dirty="0">
                <a:solidFill>
                  <a:schemeClr val="bg1"/>
                </a:solidFill>
              </a:rPr>
              <a:t>, a </a:t>
            </a:r>
            <a:r>
              <a:rPr lang="en-US" sz="2800" dirty="0">
                <a:solidFill>
                  <a:srgbClr val="00B0F0"/>
                </a:solidFill>
              </a:rPr>
              <a:t>document</a:t>
            </a:r>
            <a:r>
              <a:rPr lang="en-US" sz="2800" dirty="0">
                <a:solidFill>
                  <a:schemeClr val="bg1"/>
                </a:solidFill>
              </a:rPr>
              <a:t> that is available in several languages, or something else...</a:t>
            </a:r>
          </a:p>
        </p:txBody>
      </p:sp>
    </p:spTree>
    <p:extLst>
      <p:ext uri="{BB962C8B-B14F-4D97-AF65-F5344CB8AC3E}">
        <p14:creationId xmlns:p14="http://schemas.microsoft.com/office/powerpoint/2010/main" val="899454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8600"/>
            <a:ext cx="8305800" cy="6292261"/>
          </a:xfrm>
          <a:prstGeom prst="rect">
            <a:avLst/>
          </a:prstGeom>
        </p:spPr>
      </p:pic>
    </p:spTree>
    <p:extLst>
      <p:ext uri="{BB962C8B-B14F-4D97-AF65-F5344CB8AC3E}">
        <p14:creationId xmlns:p14="http://schemas.microsoft.com/office/powerpoint/2010/main" val="1784587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29" name="Rectangle 7"/>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dirty="0">
                <a:latin typeface="Tahoma" pitchFamily="34" charset="0"/>
              </a:rPr>
              <a:t>PPT OUR COURSE </a:t>
            </a:r>
          </a:p>
        </p:txBody>
      </p:sp>
      <p:sp>
        <p:nvSpPr>
          <p:cNvPr id="73730" name="Rectangle 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dirty="0">
                <a:latin typeface="Tahoma" pitchFamily="34" charset="0"/>
              </a:rPr>
              <a:t>2-</a:t>
            </a:r>
            <a:fld id="{93AD779B-9EEA-49B5-BEF9-AE77E5C72169}" type="slidenum">
              <a:rPr lang="en-US" altLang="en-US" sz="1200">
                <a:latin typeface="Tahoma" pitchFamily="34" charset="0"/>
              </a:rPr>
              <a:pPr/>
              <a:t>23</a:t>
            </a:fld>
            <a:endParaRPr lang="en-US" altLang="en-US" sz="1200" dirty="0">
              <a:latin typeface="Tahoma" pitchFamily="34" charset="0"/>
            </a:endParaRPr>
          </a:p>
        </p:txBody>
      </p:sp>
      <p:sp>
        <p:nvSpPr>
          <p:cNvPr id="73731" name="Rectangle 2"/>
          <p:cNvSpPr>
            <a:spLocks noGrp="1" noChangeArrowheads="1"/>
          </p:cNvSpPr>
          <p:nvPr>
            <p:ph type="title"/>
          </p:nvPr>
        </p:nvSpPr>
        <p:spPr/>
        <p:txBody>
          <a:bodyPr/>
          <a:lstStyle/>
          <a:p>
            <a:r>
              <a:rPr lang="en-US" altLang="en-US" dirty="0">
                <a:ea typeface="ＭＳ Ｐゴシック" pitchFamily="34" charset="-128"/>
              </a:rPr>
              <a:t>HTTP connections</a:t>
            </a:r>
          </a:p>
        </p:txBody>
      </p:sp>
      <p:sp>
        <p:nvSpPr>
          <p:cNvPr id="73732" name="Rectangle 3"/>
          <p:cNvSpPr>
            <a:spLocks noGrp="1" noChangeArrowheads="1"/>
          </p:cNvSpPr>
          <p:nvPr>
            <p:ph type="body" sz="half" idx="1"/>
          </p:nvPr>
        </p:nvSpPr>
        <p:spPr/>
        <p:txBody>
          <a:bodyPr/>
          <a:lstStyle/>
          <a:p>
            <a:pPr>
              <a:buFont typeface="Wingdings" pitchFamily="2" charset="2"/>
              <a:buNone/>
            </a:pPr>
            <a:r>
              <a:rPr lang="en-US" altLang="en-US" i="1" dirty="0">
                <a:solidFill>
                  <a:srgbClr val="CC0000"/>
                </a:solidFill>
                <a:ea typeface="ＭＳ Ｐゴシック" pitchFamily="34" charset="-128"/>
              </a:rPr>
              <a:t>non-persistent HTTP</a:t>
            </a:r>
          </a:p>
          <a:p>
            <a:r>
              <a:rPr lang="en-US" altLang="en-US" dirty="0">
                <a:ea typeface="ＭＳ Ｐゴシック" pitchFamily="34" charset="-128"/>
              </a:rPr>
              <a:t>at most one object sent over TCP connection</a:t>
            </a:r>
          </a:p>
          <a:p>
            <a:pPr lvl="1"/>
            <a:r>
              <a:rPr lang="en-US" altLang="en-US" sz="2800" dirty="0">
                <a:ea typeface="ＭＳ Ｐゴシック" pitchFamily="34" charset="-128"/>
              </a:rPr>
              <a:t>connection then closed</a:t>
            </a:r>
          </a:p>
          <a:p>
            <a:r>
              <a:rPr lang="en-US" altLang="en-US" dirty="0">
                <a:ea typeface="ＭＳ Ｐゴシック" pitchFamily="34" charset="-128"/>
              </a:rPr>
              <a:t>downloading multiple objects required multiple connections</a:t>
            </a:r>
          </a:p>
          <a:p>
            <a:pPr>
              <a:buFont typeface="Wingdings" pitchFamily="2" charset="2"/>
              <a:buNone/>
            </a:pPr>
            <a:endParaRPr lang="en-US" altLang="en-US" sz="2400" dirty="0">
              <a:ea typeface="ＭＳ Ｐゴシック" pitchFamily="34" charset="-128"/>
            </a:endParaRPr>
          </a:p>
        </p:txBody>
      </p:sp>
      <p:sp>
        <p:nvSpPr>
          <p:cNvPr id="73733" name="Rectangle 4"/>
          <p:cNvSpPr>
            <a:spLocks noGrp="1" noChangeArrowheads="1"/>
          </p:cNvSpPr>
          <p:nvPr>
            <p:ph type="body" sz="half" idx="2"/>
          </p:nvPr>
        </p:nvSpPr>
        <p:spPr>
          <a:xfrm>
            <a:off x="4495800" y="1611313"/>
            <a:ext cx="3810000" cy="4648200"/>
          </a:xfrm>
        </p:spPr>
        <p:txBody>
          <a:bodyPr/>
          <a:lstStyle/>
          <a:p>
            <a:pPr>
              <a:buFont typeface="Wingdings" pitchFamily="2" charset="2"/>
              <a:buNone/>
            </a:pPr>
            <a:r>
              <a:rPr lang="en-US" altLang="en-US" i="1" dirty="0">
                <a:solidFill>
                  <a:srgbClr val="CC0000"/>
                </a:solidFill>
                <a:ea typeface="ＭＳ Ｐゴシック" pitchFamily="34" charset="-128"/>
              </a:rPr>
              <a:t>persistent HTTP</a:t>
            </a:r>
          </a:p>
          <a:p>
            <a:r>
              <a:rPr lang="en-US" altLang="en-US" dirty="0">
                <a:ea typeface="ＭＳ Ｐゴシック" pitchFamily="34" charset="-128"/>
              </a:rPr>
              <a:t>multiple objects can be sent over single TCP connection between client, server</a:t>
            </a:r>
          </a:p>
          <a:p>
            <a:pPr>
              <a:buFont typeface="Wingdings" pitchFamily="2" charset="2"/>
              <a:buNone/>
            </a:pPr>
            <a:endParaRPr lang="en-US" altLang="en-US" sz="2400" dirty="0">
              <a:ea typeface="ＭＳ Ｐゴシック" pitchFamily="34" charset="-128"/>
            </a:endParaRPr>
          </a:p>
        </p:txBody>
      </p:sp>
      <p:pic>
        <p:nvPicPr>
          <p:cNvPr id="73734"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10318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6900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7" name="Rectangle 7"/>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dirty="0">
                <a:latin typeface="Tahoma" pitchFamily="34" charset="0"/>
              </a:rPr>
              <a:t>PPT OUR COURSE </a:t>
            </a:r>
          </a:p>
        </p:txBody>
      </p:sp>
      <p:sp>
        <p:nvSpPr>
          <p:cNvPr id="75778" name="Rectangle 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a:latin typeface="Tahoma" pitchFamily="34" charset="0"/>
              </a:rPr>
              <a:t>2-</a:t>
            </a:r>
            <a:fld id="{A29D7379-93B5-4702-89A3-4A9B63710206}" type="slidenum">
              <a:rPr lang="en-US" altLang="en-US" sz="1200">
                <a:latin typeface="Tahoma" pitchFamily="34" charset="0"/>
              </a:rPr>
              <a:pPr/>
              <a:t>24</a:t>
            </a:fld>
            <a:endParaRPr lang="en-US" altLang="en-US" sz="1200">
              <a:latin typeface="Tahoma" pitchFamily="34" charset="0"/>
            </a:endParaRPr>
          </a:p>
        </p:txBody>
      </p:sp>
      <p:pic>
        <p:nvPicPr>
          <p:cNvPr id="75779" name="Picture 2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842963"/>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Line 11"/>
          <p:cNvSpPr>
            <a:spLocks noChangeShapeType="1"/>
          </p:cNvSpPr>
          <p:nvPr/>
        </p:nvSpPr>
        <p:spPr bwMode="auto">
          <a:xfrm>
            <a:off x="476250" y="2095500"/>
            <a:ext cx="0" cy="4495800"/>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781" name="Rectangle 13"/>
          <p:cNvSpPr>
            <a:spLocks noChangeArrowheads="1"/>
          </p:cNvSpPr>
          <p:nvPr/>
        </p:nvSpPr>
        <p:spPr bwMode="auto">
          <a:xfrm>
            <a:off x="238125" y="6019800"/>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sz="2400">
              <a:latin typeface="Comic Sans MS" pitchFamily="66" charset="0"/>
            </a:endParaRPr>
          </a:p>
        </p:txBody>
      </p:sp>
      <p:sp>
        <p:nvSpPr>
          <p:cNvPr id="75782" name="Rectangle 2"/>
          <p:cNvSpPr>
            <a:spLocks noGrp="1" noChangeArrowheads="1"/>
          </p:cNvSpPr>
          <p:nvPr>
            <p:ph type="title"/>
          </p:nvPr>
        </p:nvSpPr>
        <p:spPr>
          <a:xfrm>
            <a:off x="498475" y="190500"/>
            <a:ext cx="7772400" cy="866775"/>
          </a:xfrm>
        </p:spPr>
        <p:txBody>
          <a:bodyPr/>
          <a:lstStyle/>
          <a:p>
            <a:r>
              <a:rPr lang="en-US" altLang="en-US" sz="4000">
                <a:ea typeface="ＭＳ Ｐゴシック" pitchFamily="34" charset="-128"/>
              </a:rPr>
              <a:t>Non-persistent HTTP</a:t>
            </a:r>
            <a:endParaRPr lang="en-US" altLang="en-US">
              <a:ea typeface="ＭＳ Ｐゴシック" pitchFamily="34" charset="-128"/>
            </a:endParaRPr>
          </a:p>
        </p:txBody>
      </p:sp>
      <p:sp>
        <p:nvSpPr>
          <p:cNvPr id="75783" name="Rectangle 3"/>
          <p:cNvSpPr>
            <a:spLocks noGrp="1" noChangeArrowheads="1"/>
          </p:cNvSpPr>
          <p:nvPr>
            <p:ph type="body" sz="half" idx="1"/>
          </p:nvPr>
        </p:nvSpPr>
        <p:spPr>
          <a:xfrm>
            <a:off x="401638" y="1114425"/>
            <a:ext cx="7942262" cy="466725"/>
          </a:xfrm>
        </p:spPr>
        <p:txBody>
          <a:bodyPr/>
          <a:lstStyle/>
          <a:p>
            <a:pPr>
              <a:buFont typeface="Wingdings" pitchFamily="2" charset="2"/>
              <a:buNone/>
            </a:pPr>
            <a:r>
              <a:rPr lang="en-US" altLang="en-US" sz="2400">
                <a:ea typeface="ＭＳ Ｐゴシック" pitchFamily="34" charset="-128"/>
              </a:rPr>
              <a:t>suppose user enters URL:</a:t>
            </a:r>
          </a:p>
        </p:txBody>
      </p:sp>
      <p:sp>
        <p:nvSpPr>
          <p:cNvPr id="53256" name="Rectangle 4"/>
          <p:cNvSpPr>
            <a:spLocks noGrp="1" noChangeArrowheads="1"/>
          </p:cNvSpPr>
          <p:nvPr>
            <p:ph type="body" sz="half" idx="2"/>
          </p:nvPr>
        </p:nvSpPr>
        <p:spPr>
          <a:xfrm>
            <a:off x="657225" y="2106613"/>
            <a:ext cx="3943350" cy="1905000"/>
          </a:xfrm>
        </p:spPr>
        <p:txBody>
          <a:bodyPr/>
          <a:lstStyle/>
          <a:p>
            <a:pPr>
              <a:buFont typeface="Wingdings" pitchFamily="2" charset="2"/>
              <a:buNone/>
            </a:pPr>
            <a:r>
              <a:rPr lang="en-US" altLang="en-US" sz="2000">
                <a:solidFill>
                  <a:srgbClr val="CC0000"/>
                </a:solidFill>
                <a:ea typeface="ＭＳ Ｐゴシック" pitchFamily="34" charset="-128"/>
              </a:rPr>
              <a:t>1a</a:t>
            </a:r>
            <a:r>
              <a:rPr lang="en-US" altLang="en-US" sz="2000">
                <a:solidFill>
                  <a:srgbClr val="FF0000"/>
                </a:solidFill>
                <a:ea typeface="ＭＳ Ｐゴシック" pitchFamily="34" charset="-128"/>
              </a:rPr>
              <a:t>.</a:t>
            </a:r>
            <a:r>
              <a:rPr lang="en-US" altLang="en-US" sz="2000">
                <a:ea typeface="ＭＳ Ｐゴシック" pitchFamily="34" charset="-128"/>
              </a:rPr>
              <a:t> HTTP client initiates TCP connection to HTTP server (process) at www.someSchool.edu on port 80</a:t>
            </a:r>
          </a:p>
        </p:txBody>
      </p:sp>
      <p:sp>
        <p:nvSpPr>
          <p:cNvPr id="53257" name="Rectangle 5"/>
          <p:cNvSpPr>
            <a:spLocks noChangeArrowheads="1"/>
          </p:cNvSpPr>
          <p:nvPr/>
        </p:nvSpPr>
        <p:spPr bwMode="auto">
          <a:xfrm>
            <a:off x="704850" y="3829050"/>
            <a:ext cx="3810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CC0000"/>
                </a:solidFill>
                <a:latin typeface="Gill Sans MT" pitchFamily="34" charset="0"/>
              </a:rPr>
              <a:t>2</a:t>
            </a:r>
            <a:r>
              <a:rPr lang="en-US" altLang="en-US">
                <a:solidFill>
                  <a:srgbClr val="FF0000"/>
                </a:solidFill>
                <a:latin typeface="Gill Sans MT" pitchFamily="34" charset="0"/>
              </a:rPr>
              <a:t>.</a:t>
            </a:r>
            <a:r>
              <a:rPr lang="en-US" altLang="en-US">
                <a:latin typeface="Gill Sans MT" pitchFamily="34" charset="0"/>
              </a:rPr>
              <a:t> HTTP client sends HTTP </a:t>
            </a:r>
            <a:r>
              <a:rPr lang="en-US" altLang="en-US" i="1">
                <a:solidFill>
                  <a:srgbClr val="000099"/>
                </a:solidFill>
                <a:latin typeface="Gill Sans MT" pitchFamily="34" charset="0"/>
              </a:rPr>
              <a:t>request message</a:t>
            </a:r>
            <a:r>
              <a:rPr lang="en-US" altLang="en-US">
                <a:latin typeface="Gill Sans MT" pitchFamily="34" charset="0"/>
              </a:rPr>
              <a:t> (containing URL) into TCP connection socket. Message indicates that client wants object someDepartment/home.index</a:t>
            </a:r>
          </a:p>
        </p:txBody>
      </p:sp>
      <p:sp>
        <p:nvSpPr>
          <p:cNvPr id="53258" name="Rectangle 6"/>
          <p:cNvSpPr>
            <a:spLocks noChangeArrowheads="1"/>
          </p:cNvSpPr>
          <p:nvPr/>
        </p:nvSpPr>
        <p:spPr bwMode="auto">
          <a:xfrm>
            <a:off x="4781550" y="2524125"/>
            <a:ext cx="38100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CC0000"/>
                </a:solidFill>
                <a:latin typeface="Gill Sans MT" pitchFamily="34" charset="0"/>
              </a:rPr>
              <a:t>1b</a:t>
            </a:r>
            <a:r>
              <a:rPr lang="en-US" altLang="en-US">
                <a:solidFill>
                  <a:srgbClr val="FF0000"/>
                </a:solidFill>
                <a:latin typeface="Gill Sans MT" pitchFamily="34" charset="0"/>
              </a:rPr>
              <a:t>.</a:t>
            </a:r>
            <a:r>
              <a:rPr lang="en-US" altLang="en-US">
                <a:latin typeface="Gill Sans MT" pitchFamily="34" charset="0"/>
              </a:rPr>
              <a:t> HTTP server at host www.someSchool.edu waiting for TCP connection at port 80.  </a:t>
            </a:r>
            <a:r>
              <a:rPr lang="ja-JP" altLang="en-US">
                <a:latin typeface="Gill Sans MT" pitchFamily="34" charset="0"/>
              </a:rPr>
              <a:t>“</a:t>
            </a:r>
            <a:r>
              <a:rPr lang="en-US" altLang="ja-JP">
                <a:latin typeface="Gill Sans MT" pitchFamily="34" charset="0"/>
              </a:rPr>
              <a:t>accepts</a:t>
            </a:r>
            <a:r>
              <a:rPr lang="ja-JP" altLang="en-US">
                <a:latin typeface="Gill Sans MT" pitchFamily="34" charset="0"/>
              </a:rPr>
              <a:t>”</a:t>
            </a:r>
            <a:r>
              <a:rPr lang="en-US" altLang="ja-JP">
                <a:latin typeface="Gill Sans MT" pitchFamily="34" charset="0"/>
              </a:rPr>
              <a:t> connection, notifying client</a:t>
            </a:r>
            <a:endParaRPr lang="en-US" altLang="en-US">
              <a:latin typeface="Gill Sans MT" pitchFamily="34" charset="0"/>
            </a:endParaRPr>
          </a:p>
        </p:txBody>
      </p:sp>
      <p:sp>
        <p:nvSpPr>
          <p:cNvPr id="53259" name="Rectangle 7"/>
          <p:cNvSpPr>
            <a:spLocks noChangeArrowheads="1"/>
          </p:cNvSpPr>
          <p:nvPr/>
        </p:nvSpPr>
        <p:spPr bwMode="auto">
          <a:xfrm>
            <a:off x="4724400" y="4381500"/>
            <a:ext cx="3810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CC0000"/>
                </a:solidFill>
                <a:latin typeface="Gill Sans MT" pitchFamily="34" charset="0"/>
              </a:rPr>
              <a:t>3</a:t>
            </a:r>
            <a:r>
              <a:rPr lang="en-US" altLang="en-US">
                <a:solidFill>
                  <a:srgbClr val="FF0000"/>
                </a:solidFill>
                <a:latin typeface="Gill Sans MT" pitchFamily="34" charset="0"/>
              </a:rPr>
              <a:t>.</a:t>
            </a:r>
            <a:r>
              <a:rPr lang="en-US" altLang="en-US">
                <a:latin typeface="Gill Sans MT" pitchFamily="34" charset="0"/>
              </a:rPr>
              <a:t> HTTP server receives request message, forms </a:t>
            </a:r>
            <a:r>
              <a:rPr lang="en-US" altLang="en-US" i="1">
                <a:solidFill>
                  <a:srgbClr val="000099"/>
                </a:solidFill>
                <a:latin typeface="Gill Sans MT" pitchFamily="34" charset="0"/>
              </a:rPr>
              <a:t>response message</a:t>
            </a:r>
            <a:r>
              <a:rPr lang="en-US" altLang="en-US">
                <a:latin typeface="Gill Sans MT" pitchFamily="34" charset="0"/>
              </a:rPr>
              <a:t> containing requested object, and sends message into its socket</a:t>
            </a:r>
          </a:p>
        </p:txBody>
      </p:sp>
      <p:sp>
        <p:nvSpPr>
          <p:cNvPr id="53261" name="Line 9"/>
          <p:cNvSpPr>
            <a:spLocks noChangeShapeType="1"/>
          </p:cNvSpPr>
          <p:nvPr/>
        </p:nvSpPr>
        <p:spPr bwMode="auto">
          <a:xfrm>
            <a:off x="3895725" y="4591050"/>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62" name="Line 10"/>
          <p:cNvSpPr>
            <a:spLocks noChangeShapeType="1"/>
          </p:cNvSpPr>
          <p:nvPr/>
        </p:nvSpPr>
        <p:spPr bwMode="auto">
          <a:xfrm flipH="1">
            <a:off x="3943350" y="5200650"/>
            <a:ext cx="1008063" cy="10255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790" name="Text Box 12"/>
          <p:cNvSpPr txBox="1">
            <a:spLocks noChangeArrowheads="1"/>
          </p:cNvSpPr>
          <p:nvPr/>
        </p:nvSpPr>
        <p:spPr bwMode="auto">
          <a:xfrm>
            <a:off x="247650" y="5942013"/>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gn="ctr">
              <a:spcBef>
                <a:spcPct val="0"/>
              </a:spcBef>
              <a:buClrTx/>
              <a:buSzTx/>
              <a:buFontTx/>
              <a:buNone/>
            </a:pPr>
            <a:r>
              <a:rPr lang="en-US" altLang="en-US">
                <a:solidFill>
                  <a:schemeClr val="bg2"/>
                </a:solidFill>
              </a:rPr>
              <a:t>time</a:t>
            </a:r>
          </a:p>
        </p:txBody>
      </p:sp>
      <p:sp>
        <p:nvSpPr>
          <p:cNvPr id="53260" name="Line 8"/>
          <p:cNvSpPr>
            <a:spLocks noChangeShapeType="1"/>
          </p:cNvSpPr>
          <p:nvPr/>
        </p:nvSpPr>
        <p:spPr bwMode="auto">
          <a:xfrm>
            <a:off x="4048125" y="2647950"/>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64" name="Line 14"/>
          <p:cNvSpPr>
            <a:spLocks noChangeShapeType="1"/>
          </p:cNvSpPr>
          <p:nvPr/>
        </p:nvSpPr>
        <p:spPr bwMode="auto">
          <a:xfrm flipH="1">
            <a:off x="3954463" y="3259138"/>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793" name="Text Box 15"/>
          <p:cNvSpPr txBox="1">
            <a:spLocks noChangeArrowheads="1"/>
          </p:cNvSpPr>
          <p:nvPr/>
        </p:nvSpPr>
        <p:spPr bwMode="auto">
          <a:xfrm>
            <a:off x="6680200" y="1123950"/>
            <a:ext cx="1898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gn="ctr">
              <a:spcBef>
                <a:spcPct val="0"/>
              </a:spcBef>
              <a:buClrTx/>
              <a:buSzTx/>
              <a:buFontTx/>
              <a:buNone/>
            </a:pPr>
            <a:r>
              <a:rPr lang="en-US" altLang="en-US" sz="1800"/>
              <a:t>(contains text, </a:t>
            </a:r>
          </a:p>
          <a:p>
            <a:pPr algn="ctr">
              <a:spcBef>
                <a:spcPct val="0"/>
              </a:spcBef>
              <a:buClrTx/>
              <a:buSzTx/>
              <a:buFontTx/>
              <a:buNone/>
            </a:pPr>
            <a:r>
              <a:rPr lang="en-US" altLang="en-US" sz="1800"/>
              <a:t>references to 10 </a:t>
            </a:r>
          </a:p>
          <a:p>
            <a:pPr algn="ctr">
              <a:spcBef>
                <a:spcPct val="0"/>
              </a:spcBef>
              <a:buClrTx/>
              <a:buSzTx/>
              <a:buFontTx/>
              <a:buNone/>
            </a:pPr>
            <a:r>
              <a:rPr lang="en-US" altLang="en-US" sz="1800"/>
              <a:t>jpeg images)</a:t>
            </a:r>
            <a:endParaRPr lang="en-US" altLang="en-US" sz="2400">
              <a:latin typeface="Times New Roman" pitchFamily="18" charset="0"/>
            </a:endParaRPr>
          </a:p>
        </p:txBody>
      </p:sp>
      <p:sp>
        <p:nvSpPr>
          <p:cNvPr id="75794" name="Rectangle 3"/>
          <p:cNvSpPr>
            <a:spLocks noChangeArrowheads="1"/>
          </p:cNvSpPr>
          <p:nvPr/>
        </p:nvSpPr>
        <p:spPr bwMode="auto">
          <a:xfrm>
            <a:off x="409575" y="1450975"/>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buClr>
                <a:srgbClr val="000099"/>
              </a:buClr>
              <a:buSzPct val="65000"/>
              <a:buFont typeface="Wingdings" pitchFamily="2" charset="2"/>
              <a:buNone/>
            </a:pPr>
            <a:r>
              <a:rPr lang="en-US" altLang="en-US" sz="1800" b="1">
                <a:latin typeface="Courier New" pitchFamily="49" charset="0"/>
              </a:rPr>
              <a:t>www.someSchool.edu/someDepartment/home.index</a:t>
            </a:r>
          </a:p>
        </p:txBody>
      </p:sp>
    </p:spTree>
    <p:extLst>
      <p:ext uri="{BB962C8B-B14F-4D97-AF65-F5344CB8AC3E}">
        <p14:creationId xmlns:p14="http://schemas.microsoft.com/office/powerpoint/2010/main" val="1649982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256">
                                            <p:txEl>
                                              <p:pRg st="0" end="0"/>
                                            </p:txEl>
                                          </p:spTgt>
                                        </p:tgtEl>
                                        <p:attrNameLst>
                                          <p:attrName>style.visibility</p:attrName>
                                        </p:attrNameLst>
                                      </p:cBhvr>
                                      <p:to>
                                        <p:strVal val="visible"/>
                                      </p:to>
                                    </p:set>
                                    <p:animEffect transition="in" filter="dissolve">
                                      <p:cBhvr>
                                        <p:cTn id="7" dur="500"/>
                                        <p:tgtEl>
                                          <p:spTgt spid="53256">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260"/>
                                        </p:tgtEl>
                                        <p:attrNameLst>
                                          <p:attrName>style.visibility</p:attrName>
                                        </p:attrNameLst>
                                      </p:cBhvr>
                                      <p:to>
                                        <p:strVal val="visible"/>
                                      </p:to>
                                    </p:set>
                                    <p:animEffect transition="in" filter="wipe(left)">
                                      <p:cBhvr>
                                        <p:cTn id="11" dur="500"/>
                                        <p:tgtEl>
                                          <p:spTgt spid="53260"/>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3258"/>
                                        </p:tgtEl>
                                        <p:attrNameLst>
                                          <p:attrName>style.visibility</p:attrName>
                                        </p:attrNameLst>
                                      </p:cBhvr>
                                      <p:to>
                                        <p:strVal val="visible"/>
                                      </p:to>
                                    </p:set>
                                    <p:animEffect transition="in" filter="dissolve">
                                      <p:cBhvr>
                                        <p:cTn id="15" dur="500"/>
                                        <p:tgtEl>
                                          <p:spTgt spid="53258"/>
                                        </p:tgtEl>
                                      </p:cBhvr>
                                    </p:animEffect>
                                  </p:childTnLst>
                                </p:cTn>
                              </p:par>
                            </p:childTnLst>
                          </p:cTn>
                        </p:par>
                        <p:par>
                          <p:cTn id="16" fill="hold" nodeType="afterGroup">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3264"/>
                                        </p:tgtEl>
                                        <p:attrNameLst>
                                          <p:attrName>style.visibility</p:attrName>
                                        </p:attrNameLst>
                                      </p:cBhvr>
                                      <p:to>
                                        <p:strVal val="visible"/>
                                      </p:to>
                                    </p:set>
                                    <p:animEffect transition="in" filter="wipe(right)">
                                      <p:cBhvr>
                                        <p:cTn id="19" dur="500"/>
                                        <p:tgtEl>
                                          <p:spTgt spid="5326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3257"/>
                                        </p:tgtEl>
                                        <p:attrNameLst>
                                          <p:attrName>style.visibility</p:attrName>
                                        </p:attrNameLst>
                                      </p:cBhvr>
                                      <p:to>
                                        <p:strVal val="visible"/>
                                      </p:to>
                                    </p:set>
                                    <p:animEffect transition="in" filter="dissolve">
                                      <p:cBhvr>
                                        <p:cTn id="24" dur="500"/>
                                        <p:tgtEl>
                                          <p:spTgt spid="53257"/>
                                        </p:tgtEl>
                                      </p:cBhvr>
                                    </p:animEffect>
                                  </p:childTnLst>
                                </p:cTn>
                              </p:par>
                            </p:childTnLst>
                          </p:cTn>
                        </p:par>
                        <p:par>
                          <p:cTn id="25" fill="hold" nodeType="afterGroup">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53261"/>
                                        </p:tgtEl>
                                        <p:attrNameLst>
                                          <p:attrName>style.visibility</p:attrName>
                                        </p:attrNameLst>
                                      </p:cBhvr>
                                      <p:to>
                                        <p:strVal val="visible"/>
                                      </p:to>
                                    </p:set>
                                    <p:animEffect transition="in" filter="wipe(left)">
                                      <p:cBhvr>
                                        <p:cTn id="28" dur="500"/>
                                        <p:tgtEl>
                                          <p:spTgt spid="53261"/>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53259"/>
                                        </p:tgtEl>
                                        <p:attrNameLst>
                                          <p:attrName>style.visibility</p:attrName>
                                        </p:attrNameLst>
                                      </p:cBhvr>
                                      <p:to>
                                        <p:strVal val="visible"/>
                                      </p:to>
                                    </p:set>
                                    <p:animEffect transition="in" filter="dissolve">
                                      <p:cBhvr>
                                        <p:cTn id="32" dur="500"/>
                                        <p:tgtEl>
                                          <p:spTgt spid="53259"/>
                                        </p:tgtEl>
                                      </p:cBhvr>
                                    </p:animEffect>
                                  </p:childTnLst>
                                </p:cTn>
                              </p:par>
                            </p:childTnLst>
                          </p:cTn>
                        </p:par>
                        <p:par>
                          <p:cTn id="33" fill="hold" nodeType="afterGroup">
                            <p:stCondLst>
                              <p:cond delay="1500"/>
                            </p:stCondLst>
                            <p:childTnLst>
                              <p:par>
                                <p:cTn id="34" presetID="22" presetClass="entr" presetSubtype="2" fill="hold" grpId="0" nodeType="afterEffect">
                                  <p:stCondLst>
                                    <p:cond delay="0"/>
                                  </p:stCondLst>
                                  <p:childTnLst>
                                    <p:set>
                                      <p:cBhvr>
                                        <p:cTn id="35" dur="1" fill="hold">
                                          <p:stCondLst>
                                            <p:cond delay="0"/>
                                          </p:stCondLst>
                                        </p:cTn>
                                        <p:tgtEl>
                                          <p:spTgt spid="53262"/>
                                        </p:tgtEl>
                                        <p:attrNameLst>
                                          <p:attrName>style.visibility</p:attrName>
                                        </p:attrNameLst>
                                      </p:cBhvr>
                                      <p:to>
                                        <p:strVal val="visible"/>
                                      </p:to>
                                    </p:set>
                                    <p:animEffect transition="in" filter="wipe(right)">
                                      <p:cBhvr>
                                        <p:cTn id="36" dur="500"/>
                                        <p:tgtEl>
                                          <p:spTgt spid="53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build="p"/>
      <p:bldP spid="53257" grpId="0"/>
      <p:bldP spid="53258" grpId="0"/>
      <p:bldP spid="53259" grpId="0"/>
      <p:bldP spid="53261" grpId="0" animBg="1"/>
      <p:bldP spid="53262" grpId="0" animBg="1"/>
      <p:bldP spid="53260" grpId="0" animBg="1"/>
      <p:bldP spid="532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5" name="Rectangle 7"/>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dirty="0">
                <a:latin typeface="Tahoma" pitchFamily="34" charset="0"/>
              </a:rPr>
              <a:t>PPT OUR COURSE </a:t>
            </a:r>
          </a:p>
        </p:txBody>
      </p:sp>
      <p:sp>
        <p:nvSpPr>
          <p:cNvPr id="77826" name="Rectangle 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a:latin typeface="Tahoma" pitchFamily="34" charset="0"/>
              </a:rPr>
              <a:t>2-</a:t>
            </a:r>
            <a:fld id="{C3ED16D9-77C0-4420-AEA5-E4DD77F53111}" type="slidenum">
              <a:rPr lang="en-US" altLang="en-US" sz="1200">
                <a:latin typeface="Tahoma" pitchFamily="34" charset="0"/>
              </a:rPr>
              <a:pPr/>
              <a:t>25</a:t>
            </a:fld>
            <a:endParaRPr lang="en-US" altLang="en-US" sz="1200">
              <a:latin typeface="Tahoma" pitchFamily="34" charset="0"/>
            </a:endParaRPr>
          </a:p>
        </p:txBody>
      </p:sp>
      <p:pic>
        <p:nvPicPr>
          <p:cNvPr id="77827"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889000"/>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4"/>
          <p:cNvSpPr>
            <a:spLocks noGrp="1" noChangeArrowheads="1"/>
          </p:cNvSpPr>
          <p:nvPr>
            <p:ph type="title"/>
          </p:nvPr>
        </p:nvSpPr>
        <p:spPr>
          <a:xfrm>
            <a:off x="542925" y="257175"/>
            <a:ext cx="7772400" cy="866775"/>
          </a:xfrm>
        </p:spPr>
        <p:txBody>
          <a:bodyPr/>
          <a:lstStyle/>
          <a:p>
            <a:r>
              <a:rPr lang="en-US" altLang="en-US" sz="4000">
                <a:ea typeface="ＭＳ Ｐゴシック" pitchFamily="34" charset="-128"/>
              </a:rPr>
              <a:t>Non-persistent HTTP (cont.)</a:t>
            </a:r>
            <a:endParaRPr lang="en-US" altLang="en-US">
              <a:ea typeface="ＭＳ Ｐゴシック" pitchFamily="34" charset="-128"/>
            </a:endParaRPr>
          </a:p>
        </p:txBody>
      </p:sp>
      <p:sp>
        <p:nvSpPr>
          <p:cNvPr id="54277" name="Rectangle 6"/>
          <p:cNvSpPr>
            <a:spLocks noGrp="1" noChangeArrowheads="1"/>
          </p:cNvSpPr>
          <p:nvPr>
            <p:ph type="body" sz="half" idx="2"/>
          </p:nvPr>
        </p:nvSpPr>
        <p:spPr>
          <a:xfrm>
            <a:off x="1095375" y="2058988"/>
            <a:ext cx="3810000" cy="1533525"/>
          </a:xfrm>
        </p:spPr>
        <p:txBody>
          <a:bodyPr/>
          <a:lstStyle/>
          <a:p>
            <a:pPr>
              <a:buFont typeface="Wingdings" pitchFamily="2" charset="2"/>
              <a:buNone/>
            </a:pPr>
            <a:r>
              <a:rPr lang="en-US" altLang="en-US" sz="2000">
                <a:solidFill>
                  <a:srgbClr val="CC0000"/>
                </a:solidFill>
                <a:ea typeface="ＭＳ Ｐゴシック" pitchFamily="34" charset="-128"/>
              </a:rPr>
              <a:t>5</a:t>
            </a:r>
            <a:r>
              <a:rPr lang="en-US" altLang="en-US" sz="1800">
                <a:solidFill>
                  <a:srgbClr val="CC0000"/>
                </a:solidFill>
                <a:ea typeface="ＭＳ Ｐゴシック" pitchFamily="34" charset="-128"/>
              </a:rPr>
              <a:t>.</a:t>
            </a:r>
            <a:r>
              <a:rPr lang="en-US" altLang="en-US" sz="1800">
                <a:ea typeface="ＭＳ Ｐゴシック" pitchFamily="34" charset="-128"/>
              </a:rPr>
              <a:t> HTTP client receives response message containing html file, displays html.  Parsing html file, finds 10 referenced jpeg  objects</a:t>
            </a:r>
            <a:endParaRPr lang="en-US" altLang="en-US" sz="2000">
              <a:ea typeface="ＭＳ Ｐゴシック" pitchFamily="34" charset="-128"/>
            </a:endParaRPr>
          </a:p>
        </p:txBody>
      </p:sp>
      <p:sp>
        <p:nvSpPr>
          <p:cNvPr id="54278" name="Rectangle 7"/>
          <p:cNvSpPr>
            <a:spLocks noChangeArrowheads="1"/>
          </p:cNvSpPr>
          <p:nvPr/>
        </p:nvSpPr>
        <p:spPr bwMode="auto">
          <a:xfrm>
            <a:off x="1085850" y="356870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CC0000"/>
                </a:solidFill>
                <a:latin typeface="Gill Sans MT" pitchFamily="34" charset="0"/>
              </a:rPr>
              <a:t>6.</a:t>
            </a:r>
            <a:r>
              <a:rPr lang="en-US" altLang="en-US">
                <a:latin typeface="Gill Sans MT" pitchFamily="34" charset="0"/>
              </a:rPr>
              <a:t> Steps 1-5 repeated for each of 10 jpeg objects</a:t>
            </a:r>
          </a:p>
        </p:txBody>
      </p:sp>
      <p:sp>
        <p:nvSpPr>
          <p:cNvPr id="54279" name="Rectangle 8"/>
          <p:cNvSpPr>
            <a:spLocks noChangeArrowheads="1"/>
          </p:cNvSpPr>
          <p:nvPr/>
        </p:nvSpPr>
        <p:spPr bwMode="auto">
          <a:xfrm>
            <a:off x="5032375" y="149225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CC0000"/>
                </a:solidFill>
                <a:latin typeface="Gill Sans MT" pitchFamily="34" charset="0"/>
              </a:rPr>
              <a:t>4.</a:t>
            </a:r>
            <a:r>
              <a:rPr lang="en-US" altLang="en-US">
                <a:latin typeface="Gill Sans MT" pitchFamily="34" charset="0"/>
              </a:rPr>
              <a:t> HTTP server closes TCP connection. </a:t>
            </a:r>
          </a:p>
        </p:txBody>
      </p:sp>
      <p:sp>
        <p:nvSpPr>
          <p:cNvPr id="77832" name="Line 2"/>
          <p:cNvSpPr>
            <a:spLocks noChangeShapeType="1"/>
          </p:cNvSpPr>
          <p:nvPr/>
        </p:nvSpPr>
        <p:spPr bwMode="auto">
          <a:xfrm>
            <a:off x="542925" y="1519238"/>
            <a:ext cx="0" cy="2571750"/>
          </a:xfrm>
          <a:prstGeom prst="line">
            <a:avLst/>
          </a:prstGeom>
          <a:noFill/>
          <a:ln w="19050">
            <a:solidFill>
              <a:srgbClr val="96969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833" name="Rectangle 3"/>
          <p:cNvSpPr>
            <a:spLocks noChangeArrowheads="1"/>
          </p:cNvSpPr>
          <p:nvPr/>
        </p:nvSpPr>
        <p:spPr bwMode="auto">
          <a:xfrm>
            <a:off x="304800" y="3519488"/>
            <a:ext cx="342900"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sz="2400">
              <a:latin typeface="Comic Sans MS" pitchFamily="66" charset="0"/>
            </a:endParaRPr>
          </a:p>
        </p:txBody>
      </p:sp>
      <p:sp>
        <p:nvSpPr>
          <p:cNvPr id="77834" name="Text Box 13"/>
          <p:cNvSpPr txBox="1">
            <a:spLocks noChangeArrowheads="1"/>
          </p:cNvSpPr>
          <p:nvPr/>
        </p:nvSpPr>
        <p:spPr bwMode="auto">
          <a:xfrm>
            <a:off x="236538" y="3382963"/>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gn="ctr">
              <a:spcBef>
                <a:spcPct val="0"/>
              </a:spcBef>
              <a:buClrTx/>
              <a:buSzTx/>
              <a:buFontTx/>
              <a:buNone/>
            </a:pPr>
            <a:r>
              <a:rPr lang="en-US" altLang="en-US">
                <a:solidFill>
                  <a:schemeClr val="bg2"/>
                </a:solidFill>
                <a:latin typeface="Gill Sans MT" pitchFamily="34" charset="0"/>
              </a:rPr>
              <a:t>time</a:t>
            </a:r>
          </a:p>
        </p:txBody>
      </p:sp>
      <p:sp>
        <p:nvSpPr>
          <p:cNvPr id="54283" name="Line 17"/>
          <p:cNvSpPr>
            <a:spLocks noChangeShapeType="1"/>
          </p:cNvSpPr>
          <p:nvPr/>
        </p:nvSpPr>
        <p:spPr bwMode="auto">
          <a:xfrm flipH="1">
            <a:off x="3762375" y="1449388"/>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280351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79"/>
                                        </p:tgtEl>
                                        <p:attrNameLst>
                                          <p:attrName>style.visibility</p:attrName>
                                        </p:attrNameLst>
                                      </p:cBhvr>
                                      <p:to>
                                        <p:strVal val="visible"/>
                                      </p:to>
                                    </p:set>
                                    <p:animEffect transition="in" filter="dissolve">
                                      <p:cBhvr>
                                        <p:cTn id="7" dur="500"/>
                                        <p:tgtEl>
                                          <p:spTgt spid="54279"/>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4283"/>
                                        </p:tgtEl>
                                        <p:attrNameLst>
                                          <p:attrName>style.visibility</p:attrName>
                                        </p:attrNameLst>
                                      </p:cBhvr>
                                      <p:to>
                                        <p:strVal val="visible"/>
                                      </p:to>
                                    </p:set>
                                    <p:animEffect transition="in" filter="wipe(right)">
                                      <p:cBhvr>
                                        <p:cTn id="11" dur="500"/>
                                        <p:tgtEl>
                                          <p:spTgt spid="5428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4277">
                                            <p:txEl>
                                              <p:pRg st="0" end="0"/>
                                            </p:txEl>
                                          </p:spTgt>
                                        </p:tgtEl>
                                        <p:attrNameLst>
                                          <p:attrName>style.visibility</p:attrName>
                                        </p:attrNameLst>
                                      </p:cBhvr>
                                      <p:to>
                                        <p:strVal val="visible"/>
                                      </p:to>
                                    </p:set>
                                    <p:animEffect transition="in" filter="dissolve">
                                      <p:cBhvr>
                                        <p:cTn id="15" dur="500"/>
                                        <p:tgtEl>
                                          <p:spTgt spid="54277">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54278">
                                            <p:txEl>
                                              <p:pRg st="0" end="0"/>
                                            </p:txEl>
                                          </p:spTgt>
                                        </p:tgtEl>
                                        <p:attrNameLst>
                                          <p:attrName>style.visibility</p:attrName>
                                        </p:attrNameLst>
                                      </p:cBhvr>
                                      <p:to>
                                        <p:strVal val="visible"/>
                                      </p:to>
                                    </p:set>
                                    <p:animEffect transition="in" filter="dissolve">
                                      <p:cBhvr>
                                        <p:cTn id="20" dur="500"/>
                                        <p:tgtEl>
                                          <p:spTgt spid="542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build="p"/>
      <p:bldP spid="54279" grpId="0"/>
      <p:bldP spid="542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3" name="Rectangle 7"/>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dirty="0">
                <a:latin typeface="Tahoma" pitchFamily="34" charset="0"/>
              </a:rPr>
              <a:t>PPT OUR COURSE </a:t>
            </a:r>
          </a:p>
        </p:txBody>
      </p:sp>
      <p:sp>
        <p:nvSpPr>
          <p:cNvPr id="79874" name="Rectangle 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a:latin typeface="Tahoma" pitchFamily="34" charset="0"/>
              </a:rPr>
              <a:t>2-</a:t>
            </a:r>
            <a:fld id="{7CB66D55-B2F5-485A-9581-47F7C706C9CF}" type="slidenum">
              <a:rPr lang="en-US" altLang="en-US" sz="1200">
                <a:latin typeface="Tahoma" pitchFamily="34" charset="0"/>
              </a:rPr>
              <a:pPr/>
              <a:t>26</a:t>
            </a:fld>
            <a:endParaRPr lang="en-US" altLang="en-US" sz="1200">
              <a:latin typeface="Tahoma" pitchFamily="34" charset="0"/>
            </a:endParaRPr>
          </a:p>
        </p:txBody>
      </p:sp>
      <p:pic>
        <p:nvPicPr>
          <p:cNvPr id="79875" name="Picture 4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5" y="668338"/>
            <a:ext cx="70072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Rectangle 2"/>
          <p:cNvSpPr>
            <a:spLocks noGrp="1" noChangeArrowheads="1"/>
          </p:cNvSpPr>
          <p:nvPr>
            <p:ph type="title"/>
          </p:nvPr>
        </p:nvSpPr>
        <p:spPr>
          <a:xfrm>
            <a:off x="242888" y="0"/>
            <a:ext cx="8223250" cy="925513"/>
          </a:xfrm>
        </p:spPr>
        <p:txBody>
          <a:bodyPr/>
          <a:lstStyle/>
          <a:p>
            <a:r>
              <a:rPr lang="en-US" altLang="en-US" sz="3600">
                <a:ea typeface="ＭＳ Ｐゴシック" pitchFamily="34" charset="-128"/>
              </a:rPr>
              <a:t>Non-persistent HTTP: response time</a:t>
            </a:r>
          </a:p>
        </p:txBody>
      </p:sp>
      <p:sp>
        <p:nvSpPr>
          <p:cNvPr id="79877" name="Rectangle 3"/>
          <p:cNvSpPr>
            <a:spLocks noGrp="1" noChangeArrowheads="1"/>
          </p:cNvSpPr>
          <p:nvPr>
            <p:ph type="body" sz="half" idx="1"/>
          </p:nvPr>
        </p:nvSpPr>
        <p:spPr>
          <a:xfrm>
            <a:off x="533400" y="1258888"/>
            <a:ext cx="4090988" cy="4648200"/>
          </a:xfrm>
        </p:spPr>
        <p:txBody>
          <a:bodyPr>
            <a:normAutofit fontScale="92500" lnSpcReduction="20000"/>
          </a:bodyPr>
          <a:lstStyle/>
          <a:p>
            <a:pPr>
              <a:buFont typeface="Wingdings" pitchFamily="2" charset="2"/>
              <a:buNone/>
            </a:pPr>
            <a:r>
              <a:rPr lang="en-US" altLang="en-US" sz="2400">
                <a:solidFill>
                  <a:srgbClr val="CC0000"/>
                </a:solidFill>
                <a:ea typeface="ＭＳ Ｐゴシック" pitchFamily="34" charset="-128"/>
              </a:rPr>
              <a:t>RTT (definition):</a:t>
            </a:r>
            <a:r>
              <a:rPr lang="en-US" altLang="en-US" sz="2400">
                <a:ea typeface="ＭＳ Ｐゴシック" pitchFamily="34" charset="-128"/>
              </a:rPr>
              <a:t> time for a small packet to travel from client to server and back</a:t>
            </a:r>
          </a:p>
          <a:p>
            <a:pPr>
              <a:buFont typeface="Wingdings" pitchFamily="2" charset="2"/>
              <a:buNone/>
            </a:pPr>
            <a:r>
              <a:rPr lang="en-US" altLang="en-US" sz="2400">
                <a:solidFill>
                  <a:srgbClr val="CC0000"/>
                </a:solidFill>
                <a:ea typeface="ＭＳ Ｐゴシック" pitchFamily="34" charset="-128"/>
              </a:rPr>
              <a:t>HTTP response time:</a:t>
            </a:r>
          </a:p>
          <a:p>
            <a:r>
              <a:rPr lang="en-US" altLang="en-US" sz="2400">
                <a:ea typeface="ＭＳ Ｐゴシック" pitchFamily="34" charset="-128"/>
              </a:rPr>
              <a:t>one RTT to initiate TCP connection</a:t>
            </a:r>
          </a:p>
          <a:p>
            <a:r>
              <a:rPr lang="en-US" altLang="en-US" sz="2400">
                <a:ea typeface="ＭＳ Ｐゴシック" pitchFamily="34" charset="-128"/>
              </a:rPr>
              <a:t>one RTT for HTTP request and first few bytes of HTTP response to return</a:t>
            </a:r>
          </a:p>
          <a:p>
            <a:r>
              <a:rPr lang="en-US" altLang="en-US" sz="2400">
                <a:ea typeface="ＭＳ Ｐゴシック" pitchFamily="34" charset="-128"/>
              </a:rPr>
              <a:t>file transmission time</a:t>
            </a:r>
          </a:p>
          <a:p>
            <a:r>
              <a:rPr lang="en-US" altLang="en-US" sz="2400">
                <a:ea typeface="ＭＳ Ｐゴシック" pitchFamily="34" charset="-128"/>
              </a:rPr>
              <a:t>non-persistent HTTP response time =   	</a:t>
            </a:r>
          </a:p>
          <a:p>
            <a:pPr lvl="1">
              <a:buFont typeface="Wingdings" pitchFamily="2" charset="2"/>
              <a:buNone/>
            </a:pPr>
            <a:r>
              <a:rPr lang="en-US" altLang="en-US">
                <a:ea typeface="ＭＳ Ｐゴシック" pitchFamily="34" charset="-128"/>
              </a:rPr>
              <a:t>   2RTT+ file transmission  time</a:t>
            </a:r>
          </a:p>
          <a:p>
            <a:pPr>
              <a:buFont typeface="Wingdings" pitchFamily="2" charset="2"/>
              <a:buNone/>
            </a:pPr>
            <a:endParaRPr lang="en-US" altLang="en-US" sz="2400">
              <a:ea typeface="ＭＳ Ｐゴシック" pitchFamily="34" charset="-128"/>
            </a:endParaRPr>
          </a:p>
        </p:txBody>
      </p:sp>
      <p:sp>
        <p:nvSpPr>
          <p:cNvPr id="79878" name="Line 15"/>
          <p:cNvSpPr>
            <a:spLocks noChangeShapeType="1"/>
          </p:cNvSpPr>
          <p:nvPr/>
        </p:nvSpPr>
        <p:spPr bwMode="auto">
          <a:xfrm>
            <a:off x="6116638" y="2490788"/>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879" name="Line 16"/>
          <p:cNvSpPr>
            <a:spLocks noChangeShapeType="1"/>
          </p:cNvSpPr>
          <p:nvPr/>
        </p:nvSpPr>
        <p:spPr bwMode="auto">
          <a:xfrm>
            <a:off x="7807325" y="2484438"/>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880" name="Line 17"/>
          <p:cNvSpPr>
            <a:spLocks noChangeShapeType="1"/>
          </p:cNvSpPr>
          <p:nvPr/>
        </p:nvSpPr>
        <p:spPr bwMode="auto">
          <a:xfrm>
            <a:off x="6130925" y="2722563"/>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881" name="Line 18"/>
          <p:cNvSpPr>
            <a:spLocks noChangeShapeType="1"/>
          </p:cNvSpPr>
          <p:nvPr/>
        </p:nvSpPr>
        <p:spPr bwMode="auto">
          <a:xfrm flipH="1">
            <a:off x="6116638" y="3160713"/>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882" name="Line 19"/>
          <p:cNvSpPr>
            <a:spLocks noChangeShapeType="1"/>
          </p:cNvSpPr>
          <p:nvPr/>
        </p:nvSpPr>
        <p:spPr bwMode="auto">
          <a:xfrm>
            <a:off x="6124575" y="3668713"/>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883" name="Line 20"/>
          <p:cNvSpPr>
            <a:spLocks noChangeShapeType="1"/>
          </p:cNvSpPr>
          <p:nvPr/>
        </p:nvSpPr>
        <p:spPr bwMode="auto">
          <a:xfrm flipH="1">
            <a:off x="6140450" y="4151313"/>
            <a:ext cx="1673225" cy="379412"/>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84" name="AutoShape 21"/>
          <p:cNvSpPr>
            <a:spLocks/>
          </p:cNvSpPr>
          <p:nvPr/>
        </p:nvSpPr>
        <p:spPr bwMode="auto">
          <a:xfrm>
            <a:off x="7886700" y="4067175"/>
            <a:ext cx="74613" cy="182563"/>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sz="2400"/>
          </a:p>
        </p:txBody>
      </p:sp>
      <p:sp>
        <p:nvSpPr>
          <p:cNvPr id="79885" name="Text Box 22"/>
          <p:cNvSpPr txBox="1">
            <a:spLocks noChangeArrowheads="1"/>
          </p:cNvSpPr>
          <p:nvPr/>
        </p:nvSpPr>
        <p:spPr bwMode="auto">
          <a:xfrm>
            <a:off x="7916863" y="3763963"/>
            <a:ext cx="9652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spcBef>
                <a:spcPct val="0"/>
              </a:spcBef>
              <a:buClrTx/>
              <a:buSzTx/>
              <a:buFontTx/>
              <a:buNone/>
            </a:pPr>
            <a:r>
              <a:rPr lang="en-US" altLang="en-US" sz="1600">
                <a:solidFill>
                  <a:srgbClr val="CC0000"/>
                </a:solidFill>
              </a:rPr>
              <a:t>time to </a:t>
            </a:r>
          </a:p>
          <a:p>
            <a:pPr>
              <a:lnSpc>
                <a:spcPct val="85000"/>
              </a:lnSpc>
              <a:spcBef>
                <a:spcPct val="0"/>
              </a:spcBef>
              <a:buClrTx/>
              <a:buSzTx/>
              <a:buFontTx/>
              <a:buNone/>
            </a:pPr>
            <a:r>
              <a:rPr lang="en-US" altLang="en-US" sz="1600">
                <a:solidFill>
                  <a:srgbClr val="CC0000"/>
                </a:solidFill>
              </a:rPr>
              <a:t>transmit </a:t>
            </a:r>
          </a:p>
          <a:p>
            <a:pPr>
              <a:lnSpc>
                <a:spcPct val="85000"/>
              </a:lnSpc>
              <a:spcBef>
                <a:spcPct val="0"/>
              </a:spcBef>
              <a:buClrTx/>
              <a:buSzTx/>
              <a:buFontTx/>
              <a:buNone/>
            </a:pPr>
            <a:r>
              <a:rPr lang="en-US" altLang="en-US" sz="1600">
                <a:solidFill>
                  <a:srgbClr val="CC0000"/>
                </a:solidFill>
              </a:rPr>
              <a:t>file</a:t>
            </a:r>
          </a:p>
        </p:txBody>
      </p:sp>
      <p:sp>
        <p:nvSpPr>
          <p:cNvPr id="79886" name="Line 23"/>
          <p:cNvSpPr>
            <a:spLocks noChangeShapeType="1"/>
          </p:cNvSpPr>
          <p:nvPr/>
        </p:nvSpPr>
        <p:spPr bwMode="auto">
          <a:xfrm>
            <a:off x="5726113" y="2697163"/>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87" name="Text Box 24"/>
          <p:cNvSpPr txBox="1">
            <a:spLocks noChangeArrowheads="1"/>
          </p:cNvSpPr>
          <p:nvPr/>
        </p:nvSpPr>
        <p:spPr bwMode="auto">
          <a:xfrm>
            <a:off x="4595813" y="2409825"/>
            <a:ext cx="1231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spcBef>
                <a:spcPct val="0"/>
              </a:spcBef>
              <a:buClrTx/>
              <a:buSzTx/>
              <a:buFontTx/>
              <a:buNone/>
            </a:pPr>
            <a:r>
              <a:rPr lang="en-US" altLang="en-US" sz="1600">
                <a:solidFill>
                  <a:srgbClr val="CC0000"/>
                </a:solidFill>
              </a:rPr>
              <a:t>initiate TCP</a:t>
            </a:r>
          </a:p>
          <a:p>
            <a:pPr>
              <a:lnSpc>
                <a:spcPct val="85000"/>
              </a:lnSpc>
              <a:spcBef>
                <a:spcPct val="0"/>
              </a:spcBef>
              <a:buClrTx/>
              <a:buSzTx/>
              <a:buFontTx/>
              <a:buNone/>
            </a:pPr>
            <a:r>
              <a:rPr lang="en-US" altLang="en-US" sz="1600">
                <a:solidFill>
                  <a:srgbClr val="CC0000"/>
                </a:solidFill>
              </a:rPr>
              <a:t>connection</a:t>
            </a:r>
          </a:p>
        </p:txBody>
      </p:sp>
      <p:sp>
        <p:nvSpPr>
          <p:cNvPr id="79888" name="AutoShape 25"/>
          <p:cNvSpPr>
            <a:spLocks/>
          </p:cNvSpPr>
          <p:nvPr/>
        </p:nvSpPr>
        <p:spPr bwMode="auto">
          <a:xfrm>
            <a:off x="5861050" y="2747963"/>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pPr>
            <a:endParaRPr lang="en-US" altLang="en-US" sz="2400"/>
          </a:p>
        </p:txBody>
      </p:sp>
      <p:sp>
        <p:nvSpPr>
          <p:cNvPr id="79889" name="Text Box 26"/>
          <p:cNvSpPr txBox="1">
            <a:spLocks noChangeArrowheads="1"/>
          </p:cNvSpPr>
          <p:nvPr/>
        </p:nvSpPr>
        <p:spPr bwMode="auto">
          <a:xfrm>
            <a:off x="5378450" y="2959100"/>
            <a:ext cx="577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spcBef>
                <a:spcPct val="0"/>
              </a:spcBef>
              <a:buClrTx/>
              <a:buSzTx/>
              <a:buFontTx/>
              <a:buNone/>
            </a:pPr>
            <a:r>
              <a:rPr lang="en-US" altLang="en-US" sz="1600"/>
              <a:t>RTT</a:t>
            </a:r>
          </a:p>
        </p:txBody>
      </p:sp>
      <p:sp>
        <p:nvSpPr>
          <p:cNvPr id="79890" name="Line 27"/>
          <p:cNvSpPr>
            <a:spLocks noChangeShapeType="1"/>
          </p:cNvSpPr>
          <p:nvPr/>
        </p:nvSpPr>
        <p:spPr bwMode="auto">
          <a:xfrm>
            <a:off x="5775325" y="3602038"/>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91" name="Text Box 28"/>
          <p:cNvSpPr txBox="1">
            <a:spLocks noChangeArrowheads="1"/>
          </p:cNvSpPr>
          <p:nvPr/>
        </p:nvSpPr>
        <p:spPr bwMode="auto">
          <a:xfrm>
            <a:off x="5024438" y="3302000"/>
            <a:ext cx="8620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spcBef>
                <a:spcPct val="0"/>
              </a:spcBef>
              <a:buClrTx/>
              <a:buSzTx/>
              <a:buFontTx/>
              <a:buNone/>
            </a:pPr>
            <a:r>
              <a:rPr lang="en-US" altLang="en-US" sz="1600">
                <a:solidFill>
                  <a:srgbClr val="CC0000"/>
                </a:solidFill>
              </a:rPr>
              <a:t>request</a:t>
            </a:r>
          </a:p>
          <a:p>
            <a:pPr>
              <a:lnSpc>
                <a:spcPct val="85000"/>
              </a:lnSpc>
              <a:spcBef>
                <a:spcPct val="0"/>
              </a:spcBef>
              <a:buClrTx/>
              <a:buSzTx/>
              <a:buFontTx/>
              <a:buNone/>
            </a:pPr>
            <a:r>
              <a:rPr lang="en-US" altLang="en-US" sz="1600">
                <a:solidFill>
                  <a:srgbClr val="CC0000"/>
                </a:solidFill>
              </a:rPr>
              <a:t>file</a:t>
            </a:r>
          </a:p>
        </p:txBody>
      </p:sp>
      <p:sp>
        <p:nvSpPr>
          <p:cNvPr id="79892" name="AutoShape 29"/>
          <p:cNvSpPr>
            <a:spLocks/>
          </p:cNvSpPr>
          <p:nvPr/>
        </p:nvSpPr>
        <p:spPr bwMode="auto">
          <a:xfrm>
            <a:off x="5867400" y="3657600"/>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pPr>
            <a:endParaRPr lang="en-US" altLang="en-US" sz="2400"/>
          </a:p>
        </p:txBody>
      </p:sp>
      <p:sp>
        <p:nvSpPr>
          <p:cNvPr id="79893" name="Text Box 30"/>
          <p:cNvSpPr txBox="1">
            <a:spLocks noChangeArrowheads="1"/>
          </p:cNvSpPr>
          <p:nvPr/>
        </p:nvSpPr>
        <p:spPr bwMode="auto">
          <a:xfrm>
            <a:off x="5397500" y="3881438"/>
            <a:ext cx="5778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spcBef>
                <a:spcPct val="0"/>
              </a:spcBef>
              <a:buClrTx/>
              <a:buSzTx/>
              <a:buFontTx/>
              <a:buNone/>
            </a:pPr>
            <a:r>
              <a:rPr lang="en-US" altLang="en-US" sz="1600"/>
              <a:t>RTT</a:t>
            </a:r>
          </a:p>
        </p:txBody>
      </p:sp>
      <p:sp>
        <p:nvSpPr>
          <p:cNvPr id="79894" name="Line 35"/>
          <p:cNvSpPr>
            <a:spLocks noChangeShapeType="1"/>
          </p:cNvSpPr>
          <p:nvPr/>
        </p:nvSpPr>
        <p:spPr bwMode="auto">
          <a:xfrm flipH="1">
            <a:off x="5786438" y="4591050"/>
            <a:ext cx="3429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9895" name="Text Box 36"/>
          <p:cNvSpPr txBox="1">
            <a:spLocks noChangeArrowheads="1"/>
          </p:cNvSpPr>
          <p:nvPr/>
        </p:nvSpPr>
        <p:spPr bwMode="auto">
          <a:xfrm>
            <a:off x="5243513" y="4438650"/>
            <a:ext cx="9509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spcBef>
                <a:spcPct val="0"/>
              </a:spcBef>
              <a:buClrTx/>
              <a:buSzTx/>
              <a:buFontTx/>
              <a:buNone/>
            </a:pPr>
            <a:r>
              <a:rPr lang="en-US" altLang="en-US" sz="1600">
                <a:solidFill>
                  <a:srgbClr val="CC0000"/>
                </a:solidFill>
              </a:rPr>
              <a:t>file</a:t>
            </a:r>
          </a:p>
          <a:p>
            <a:pPr>
              <a:lnSpc>
                <a:spcPct val="85000"/>
              </a:lnSpc>
              <a:spcBef>
                <a:spcPct val="0"/>
              </a:spcBef>
              <a:buClrTx/>
              <a:buSzTx/>
              <a:buFontTx/>
              <a:buNone/>
            </a:pPr>
            <a:r>
              <a:rPr lang="en-US" altLang="en-US" sz="1600">
                <a:solidFill>
                  <a:srgbClr val="CC0000"/>
                </a:solidFill>
              </a:rPr>
              <a:t>received</a:t>
            </a:r>
          </a:p>
        </p:txBody>
      </p:sp>
      <p:sp>
        <p:nvSpPr>
          <p:cNvPr id="79896" name="Text Box 37"/>
          <p:cNvSpPr txBox="1">
            <a:spLocks noChangeArrowheads="1"/>
          </p:cNvSpPr>
          <p:nvPr/>
        </p:nvSpPr>
        <p:spPr bwMode="auto">
          <a:xfrm>
            <a:off x="5891213" y="5337175"/>
            <a:ext cx="5683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85000"/>
              </a:lnSpc>
              <a:spcBef>
                <a:spcPct val="0"/>
              </a:spcBef>
              <a:buClrTx/>
              <a:buSzTx/>
              <a:buFontTx/>
              <a:buNone/>
            </a:pPr>
            <a:r>
              <a:rPr lang="en-US" altLang="en-US" sz="1600"/>
              <a:t>time</a:t>
            </a:r>
          </a:p>
        </p:txBody>
      </p:sp>
      <p:sp>
        <p:nvSpPr>
          <p:cNvPr id="79897" name="Text Box 38"/>
          <p:cNvSpPr txBox="1">
            <a:spLocks noChangeArrowheads="1"/>
          </p:cNvSpPr>
          <p:nvPr/>
        </p:nvSpPr>
        <p:spPr bwMode="auto">
          <a:xfrm>
            <a:off x="7569200" y="5319713"/>
            <a:ext cx="56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spcBef>
                <a:spcPct val="0"/>
              </a:spcBef>
              <a:buClrTx/>
              <a:buSzTx/>
              <a:buFontTx/>
              <a:buNone/>
            </a:pPr>
            <a:r>
              <a:rPr lang="en-US" altLang="en-US" sz="1600"/>
              <a:t>time</a:t>
            </a:r>
          </a:p>
        </p:txBody>
      </p:sp>
      <p:grpSp>
        <p:nvGrpSpPr>
          <p:cNvPr id="79898" name="Group 43"/>
          <p:cNvGrpSpPr>
            <a:grpSpLocks/>
          </p:cNvGrpSpPr>
          <p:nvPr/>
        </p:nvGrpSpPr>
        <p:grpSpPr bwMode="auto">
          <a:xfrm>
            <a:off x="7607300" y="1717675"/>
            <a:ext cx="423863" cy="684213"/>
            <a:chOff x="4140" y="429"/>
            <a:chExt cx="1425" cy="2396"/>
          </a:xfrm>
        </p:grpSpPr>
        <p:sp>
          <p:nvSpPr>
            <p:cNvPr id="79902" name="Freeform 44"/>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903" name="Rectangle 45"/>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04" name="Freeform 46"/>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905" name="Freeform 47"/>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906" name="Rectangle 48"/>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grpSp>
          <p:nvGrpSpPr>
            <p:cNvPr id="79907" name="Group 49"/>
            <p:cNvGrpSpPr>
              <a:grpSpLocks/>
            </p:cNvGrpSpPr>
            <p:nvPr/>
          </p:nvGrpSpPr>
          <p:grpSpPr bwMode="auto">
            <a:xfrm>
              <a:off x="4749" y="668"/>
              <a:ext cx="581" cy="145"/>
              <a:chOff x="614" y="2568"/>
              <a:chExt cx="725" cy="139"/>
            </a:xfrm>
          </p:grpSpPr>
          <p:sp>
            <p:nvSpPr>
              <p:cNvPr id="79932" name="AutoShape 50"/>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33" name="AutoShape 51"/>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grpSp>
        <p:sp>
          <p:nvSpPr>
            <p:cNvPr id="79908" name="Rectangle 52"/>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grpSp>
          <p:nvGrpSpPr>
            <p:cNvPr id="79909" name="Group 53"/>
            <p:cNvGrpSpPr>
              <a:grpSpLocks/>
            </p:cNvGrpSpPr>
            <p:nvPr/>
          </p:nvGrpSpPr>
          <p:grpSpPr bwMode="auto">
            <a:xfrm>
              <a:off x="4747" y="994"/>
              <a:ext cx="581" cy="134"/>
              <a:chOff x="614" y="2568"/>
              <a:chExt cx="725" cy="139"/>
            </a:xfrm>
          </p:grpSpPr>
          <p:sp>
            <p:nvSpPr>
              <p:cNvPr id="79930" name="AutoShape 54"/>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31" name="AutoShape 55"/>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grpSp>
        <p:sp>
          <p:nvSpPr>
            <p:cNvPr id="79910" name="Rectangle 56"/>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11" name="Rectangle 57"/>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grpSp>
          <p:nvGrpSpPr>
            <p:cNvPr id="79912" name="Group 58"/>
            <p:cNvGrpSpPr>
              <a:grpSpLocks/>
            </p:cNvGrpSpPr>
            <p:nvPr/>
          </p:nvGrpSpPr>
          <p:grpSpPr bwMode="auto">
            <a:xfrm>
              <a:off x="4735" y="1627"/>
              <a:ext cx="582" cy="151"/>
              <a:chOff x="614" y="2568"/>
              <a:chExt cx="725" cy="139"/>
            </a:xfrm>
          </p:grpSpPr>
          <p:sp>
            <p:nvSpPr>
              <p:cNvPr id="79928" name="AutoShape 59"/>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29" name="AutoShape 60"/>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grpSp>
        <p:sp>
          <p:nvSpPr>
            <p:cNvPr id="79913" name="Freeform 61"/>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79914" name="Group 62"/>
            <p:cNvGrpSpPr>
              <a:grpSpLocks/>
            </p:cNvGrpSpPr>
            <p:nvPr/>
          </p:nvGrpSpPr>
          <p:grpSpPr bwMode="auto">
            <a:xfrm>
              <a:off x="4739" y="1327"/>
              <a:ext cx="582" cy="139"/>
              <a:chOff x="614" y="2568"/>
              <a:chExt cx="725" cy="139"/>
            </a:xfrm>
          </p:grpSpPr>
          <p:sp>
            <p:nvSpPr>
              <p:cNvPr id="79926" name="AutoShape 63"/>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27" name="AutoShape 64"/>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grpSp>
        <p:sp>
          <p:nvSpPr>
            <p:cNvPr id="79915" name="Rectangle 65"/>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16" name="Freeform 66"/>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917" name="Freeform 67"/>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918" name="Oval 68"/>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19" name="Freeform 69"/>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920" name="AutoShape 70"/>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21" name="AutoShape 71"/>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22" name="Oval 72"/>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23" name="Oval 73"/>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gn="ctr" eaLnBrk="1" hangingPunct="1">
                <a:spcBef>
                  <a:spcPct val="0"/>
                </a:spcBef>
                <a:buClrTx/>
                <a:buSzTx/>
                <a:buFontTx/>
                <a:buNone/>
              </a:pPr>
              <a:endParaRPr lang="en-US" altLang="en-US" sz="1800">
                <a:solidFill>
                  <a:srgbClr val="FF0000"/>
                </a:solidFill>
                <a:cs typeface="Arial" pitchFamily="34" charset="0"/>
              </a:endParaRPr>
            </a:p>
          </p:txBody>
        </p:sp>
        <p:sp>
          <p:nvSpPr>
            <p:cNvPr id="79924" name="Oval 74"/>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79925" name="Rectangle 75"/>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grpSp>
      <p:grpSp>
        <p:nvGrpSpPr>
          <p:cNvPr id="79899" name="Group 76"/>
          <p:cNvGrpSpPr>
            <a:grpSpLocks/>
          </p:cNvGrpSpPr>
          <p:nvPr/>
        </p:nvGrpSpPr>
        <p:grpSpPr bwMode="auto">
          <a:xfrm>
            <a:off x="5605463" y="1739900"/>
            <a:ext cx="698500" cy="709613"/>
            <a:chOff x="-44" y="1473"/>
            <a:chExt cx="981" cy="1105"/>
          </a:xfrm>
        </p:grpSpPr>
        <p:pic>
          <p:nvPicPr>
            <p:cNvPr id="79900" name="Picture 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01" name="Freeform 78"/>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extLst>
      <p:ext uri="{BB962C8B-B14F-4D97-AF65-F5344CB8AC3E}">
        <p14:creationId xmlns:p14="http://schemas.microsoft.com/office/powerpoint/2010/main" val="764247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1" name="Rectangle 7"/>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dirty="0">
                <a:latin typeface="Tahoma" pitchFamily="34" charset="0"/>
              </a:rPr>
              <a:t>PPT OUR COURSE </a:t>
            </a:r>
          </a:p>
        </p:txBody>
      </p:sp>
      <p:sp>
        <p:nvSpPr>
          <p:cNvPr id="81922" name="Rectangle 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a:latin typeface="Tahoma" pitchFamily="34" charset="0"/>
              </a:rPr>
              <a:t>2-</a:t>
            </a:r>
            <a:fld id="{2275025D-448E-4A82-ABB5-A8B15669593D}" type="slidenum">
              <a:rPr lang="en-US" altLang="en-US" sz="1200">
                <a:latin typeface="Tahoma" pitchFamily="34" charset="0"/>
              </a:rPr>
              <a:pPr/>
              <a:t>27</a:t>
            </a:fld>
            <a:endParaRPr lang="en-US" altLang="en-US" sz="1200">
              <a:latin typeface="Tahoma" pitchFamily="34" charset="0"/>
            </a:endParaRPr>
          </a:p>
        </p:txBody>
      </p:sp>
      <p:sp>
        <p:nvSpPr>
          <p:cNvPr id="81923" name="Rectangle 2"/>
          <p:cNvSpPr>
            <a:spLocks noGrp="1" noChangeArrowheads="1"/>
          </p:cNvSpPr>
          <p:nvPr>
            <p:ph type="title"/>
          </p:nvPr>
        </p:nvSpPr>
        <p:spPr>
          <a:xfrm>
            <a:off x="452438" y="173038"/>
            <a:ext cx="7772400" cy="838200"/>
          </a:xfrm>
        </p:spPr>
        <p:txBody>
          <a:bodyPr/>
          <a:lstStyle/>
          <a:p>
            <a:r>
              <a:rPr lang="en-US" altLang="en-US" sz="3600">
                <a:ea typeface="ＭＳ Ｐゴシック" pitchFamily="34" charset="-128"/>
              </a:rPr>
              <a:t>Persistent HTTP</a:t>
            </a:r>
            <a:endParaRPr lang="en-US" altLang="en-US">
              <a:ea typeface="ＭＳ Ｐゴシック" pitchFamily="34" charset="-128"/>
            </a:endParaRPr>
          </a:p>
        </p:txBody>
      </p:sp>
      <p:sp>
        <p:nvSpPr>
          <p:cNvPr id="98308" name="Rectangle 3"/>
          <p:cNvSpPr>
            <a:spLocks noGrp="1" noChangeArrowheads="1"/>
          </p:cNvSpPr>
          <p:nvPr>
            <p:ph type="body" sz="half" idx="1"/>
          </p:nvPr>
        </p:nvSpPr>
        <p:spPr>
          <a:xfrm>
            <a:off x="434975" y="1414463"/>
            <a:ext cx="3933825" cy="4648200"/>
          </a:xfrm>
        </p:spPr>
        <p:txBody>
          <a:bodyPr/>
          <a:lstStyle/>
          <a:p>
            <a:pPr>
              <a:buFont typeface="Wingdings" pitchFamily="2" charset="2"/>
              <a:buNone/>
            </a:pPr>
            <a:r>
              <a:rPr lang="en-US" altLang="en-US" i="1" dirty="0">
                <a:solidFill>
                  <a:srgbClr val="CC0000"/>
                </a:solidFill>
                <a:ea typeface="ＭＳ Ｐゴシック" pitchFamily="34" charset="-128"/>
              </a:rPr>
              <a:t>non-persistent HTTP issues:</a:t>
            </a:r>
          </a:p>
          <a:p>
            <a:r>
              <a:rPr lang="en-US" altLang="en-US" sz="2400" dirty="0">
                <a:ea typeface="ＭＳ Ｐゴシック" pitchFamily="34" charset="-128"/>
              </a:rPr>
              <a:t>requires 2 RTTs per object</a:t>
            </a:r>
          </a:p>
          <a:p>
            <a:r>
              <a:rPr lang="en-US" altLang="en-US" sz="2400" dirty="0">
                <a:ea typeface="ＭＳ Ｐゴシック" pitchFamily="34" charset="-128"/>
              </a:rPr>
              <a:t>OS overhead for </a:t>
            </a:r>
            <a:r>
              <a:rPr lang="en-US" altLang="en-US" sz="2400" i="1" dirty="0">
                <a:ea typeface="ＭＳ Ｐゴシック" pitchFamily="34" charset="-128"/>
              </a:rPr>
              <a:t>each</a:t>
            </a:r>
            <a:r>
              <a:rPr lang="en-US" altLang="en-US" sz="2400" dirty="0">
                <a:ea typeface="ＭＳ Ｐゴシック" pitchFamily="34" charset="-128"/>
              </a:rPr>
              <a:t> TCP connection</a:t>
            </a:r>
          </a:p>
          <a:p>
            <a:r>
              <a:rPr lang="en-US" altLang="en-US" sz="2400" dirty="0">
                <a:ea typeface="ＭＳ Ｐゴシック" pitchFamily="34" charset="-128"/>
              </a:rPr>
              <a:t>browsers often open parallel TCP connections to fetch referenced objects</a:t>
            </a:r>
          </a:p>
          <a:p>
            <a:pPr>
              <a:buFont typeface="Wingdings" pitchFamily="2" charset="2"/>
              <a:buNone/>
            </a:pPr>
            <a:endParaRPr lang="en-US" altLang="en-US" sz="2400" dirty="0">
              <a:ea typeface="ＭＳ Ｐゴシック" pitchFamily="34" charset="-128"/>
            </a:endParaRPr>
          </a:p>
          <a:p>
            <a:endParaRPr lang="en-US" altLang="en-US" sz="2000" dirty="0">
              <a:ea typeface="ＭＳ Ｐゴシック" pitchFamily="34" charset="-128"/>
            </a:endParaRPr>
          </a:p>
          <a:p>
            <a:endParaRPr lang="en-US" altLang="en-US" sz="2000" dirty="0">
              <a:ea typeface="ＭＳ Ｐゴシック" pitchFamily="34" charset="-128"/>
            </a:endParaRPr>
          </a:p>
        </p:txBody>
      </p:sp>
      <p:sp>
        <p:nvSpPr>
          <p:cNvPr id="98309" name="Rectangle 10"/>
          <p:cNvSpPr>
            <a:spLocks noGrp="1" noChangeArrowheads="1"/>
          </p:cNvSpPr>
          <p:nvPr>
            <p:ph type="body" sz="half" idx="2"/>
          </p:nvPr>
        </p:nvSpPr>
        <p:spPr>
          <a:xfrm>
            <a:off x="4703763" y="1438275"/>
            <a:ext cx="3810000" cy="4648200"/>
          </a:xfrm>
        </p:spPr>
        <p:txBody>
          <a:bodyPr>
            <a:normAutofit fontScale="92500"/>
          </a:bodyPr>
          <a:lstStyle/>
          <a:p>
            <a:pPr>
              <a:buFont typeface="Wingdings" charset="0"/>
              <a:buNone/>
              <a:defRPr/>
            </a:pPr>
            <a:r>
              <a:rPr lang="en-US" i="1" dirty="0">
                <a:solidFill>
                  <a:srgbClr val="CC0000"/>
                </a:solidFill>
                <a:latin typeface="Gill Sans MT" charset="0"/>
              </a:rPr>
              <a:t>persistent  HTTP:</a:t>
            </a:r>
          </a:p>
          <a:p>
            <a:pPr marL="233363" indent="-233363">
              <a:buFont typeface="Wingdings" charset="2"/>
              <a:buChar char="§"/>
              <a:defRPr/>
            </a:pPr>
            <a:r>
              <a:rPr lang="en-US" sz="2400" dirty="0">
                <a:latin typeface="Gill Sans MT" charset="0"/>
              </a:rPr>
              <a:t>server leaves connection open after sending response</a:t>
            </a:r>
          </a:p>
          <a:p>
            <a:pPr marL="233363" indent="-233363">
              <a:buFont typeface="Wingdings" charset="2"/>
              <a:buChar char="§"/>
              <a:defRPr/>
            </a:pPr>
            <a:r>
              <a:rPr lang="en-US" sz="2400" dirty="0">
                <a:latin typeface="Gill Sans MT" charset="0"/>
              </a:rPr>
              <a:t>subsequent HTTP messages  between same client/server sent over open connection</a:t>
            </a:r>
          </a:p>
          <a:p>
            <a:pPr marL="233363" indent="-233363">
              <a:buFont typeface="Wingdings" charset="2"/>
              <a:buChar char="§"/>
              <a:defRPr/>
            </a:pPr>
            <a:r>
              <a:rPr lang="en-US" sz="2400" dirty="0">
                <a:latin typeface="Gill Sans MT" charset="0"/>
              </a:rPr>
              <a:t>client sends requests as soon as it encounters a referenced object</a:t>
            </a:r>
          </a:p>
          <a:p>
            <a:pPr marL="233363" indent="-233363">
              <a:buFont typeface="Wingdings" charset="2"/>
              <a:buChar char="§"/>
              <a:defRPr/>
            </a:pPr>
            <a:r>
              <a:rPr lang="en-US" sz="2400" dirty="0">
                <a:latin typeface="Gill Sans MT" charset="0"/>
              </a:rPr>
              <a:t>as little as one RTT for all the referenced objects</a:t>
            </a:r>
          </a:p>
        </p:txBody>
      </p:sp>
      <p:pic>
        <p:nvPicPr>
          <p:cNvPr id="81926"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796925"/>
            <a:ext cx="330358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23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Transaction</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761" y="1600200"/>
            <a:ext cx="7388478" cy="4525963"/>
          </a:xfrm>
        </p:spPr>
      </p:pic>
    </p:spTree>
    <p:extLst>
      <p:ext uri="{BB962C8B-B14F-4D97-AF65-F5344CB8AC3E}">
        <p14:creationId xmlns:p14="http://schemas.microsoft.com/office/powerpoint/2010/main" val="3977432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b="1" dirty="0">
                <a:solidFill>
                  <a:schemeClr val="bg1"/>
                </a:solidFill>
              </a:rPr>
              <a:t>Transaction</a:t>
            </a:r>
            <a:endParaRPr lang="en-US" dirty="0"/>
          </a:p>
        </p:txBody>
      </p:sp>
      <p:pic>
        <p:nvPicPr>
          <p:cNvPr id="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68644"/>
            <a:ext cx="8229600" cy="338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5259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7250" y="609600"/>
            <a:ext cx="7905750" cy="5590615"/>
          </a:xfrm>
        </p:spPr>
      </p:pic>
    </p:spTree>
    <p:extLst>
      <p:ext uri="{BB962C8B-B14F-4D97-AF65-F5344CB8AC3E}">
        <p14:creationId xmlns:p14="http://schemas.microsoft.com/office/powerpoint/2010/main" val="367589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8077200" cy="3733800"/>
          </a:xfrm>
        </p:spPr>
        <p:txBody>
          <a:bodyPr>
            <a:noAutofit/>
          </a:bodyPr>
          <a:lstStyle/>
          <a:p>
            <a:r>
              <a:rPr lang="en-US" sz="2400" u="sng" dirty="0">
                <a:solidFill>
                  <a:schemeClr val="bg1"/>
                </a:solidFill>
              </a:rPr>
              <a:t>HTTP session consists of three phases:</a:t>
            </a:r>
            <a:br>
              <a:rPr lang="en-US" sz="2400" u="sng" dirty="0">
                <a:solidFill>
                  <a:schemeClr val="bg1"/>
                </a:solidFill>
              </a:rPr>
            </a:br>
            <a:r>
              <a:rPr lang="en-US" sz="2400" dirty="0">
                <a:solidFill>
                  <a:schemeClr val="bg1"/>
                </a:solidFill>
              </a:rPr>
              <a:t>1- The client establishes a </a:t>
            </a:r>
            <a:r>
              <a:rPr lang="en-US" sz="2400" dirty="0">
                <a:solidFill>
                  <a:srgbClr val="FF0000"/>
                </a:solidFill>
              </a:rPr>
              <a:t>TCP connection </a:t>
            </a:r>
            <a:br>
              <a:rPr lang="en-US" sz="2400" dirty="0">
                <a:solidFill>
                  <a:srgbClr val="FF0000"/>
                </a:solidFill>
              </a:rPr>
            </a:br>
            <a:r>
              <a:rPr lang="en-US" sz="2400" dirty="0">
                <a:solidFill>
                  <a:schemeClr val="bg1"/>
                </a:solidFill>
              </a:rPr>
              <a:t>2-</a:t>
            </a:r>
            <a:r>
              <a:rPr lang="en-US" sz="2400" dirty="0">
                <a:solidFill>
                  <a:srgbClr val="FF0000"/>
                </a:solidFill>
              </a:rPr>
              <a:t> </a:t>
            </a:r>
            <a:r>
              <a:rPr lang="en-US" sz="2400" dirty="0">
                <a:solidFill>
                  <a:schemeClr val="bg1"/>
                </a:solidFill>
              </a:rPr>
              <a:t>The client </a:t>
            </a:r>
            <a:r>
              <a:rPr lang="en-US" sz="2400" dirty="0">
                <a:solidFill>
                  <a:srgbClr val="FF0000"/>
                </a:solidFill>
              </a:rPr>
              <a:t>sends</a:t>
            </a:r>
            <a:r>
              <a:rPr lang="en-US" sz="2400" dirty="0">
                <a:solidFill>
                  <a:schemeClr val="bg1"/>
                </a:solidFill>
              </a:rPr>
              <a:t> its </a:t>
            </a:r>
            <a:r>
              <a:rPr lang="en-US" sz="2400" dirty="0">
                <a:solidFill>
                  <a:srgbClr val="0070C0"/>
                </a:solidFill>
              </a:rPr>
              <a:t>request</a:t>
            </a:r>
            <a:r>
              <a:rPr lang="en-US" sz="2400" dirty="0">
                <a:solidFill>
                  <a:schemeClr val="bg1"/>
                </a:solidFill>
              </a:rPr>
              <a:t> and then </a:t>
            </a:r>
            <a:r>
              <a:rPr lang="en-US" sz="2400" dirty="0">
                <a:solidFill>
                  <a:srgbClr val="0070C0"/>
                </a:solidFill>
              </a:rPr>
              <a:t>waits</a:t>
            </a:r>
            <a:r>
              <a:rPr lang="en-US" sz="2400" dirty="0">
                <a:solidFill>
                  <a:schemeClr val="bg1"/>
                </a:solidFill>
              </a:rPr>
              <a:t> for </a:t>
            </a:r>
            <a:r>
              <a:rPr lang="en-US" sz="2400" dirty="0">
                <a:solidFill>
                  <a:srgbClr val="FF0000"/>
                </a:solidFill>
              </a:rPr>
              <a:t>the answer</a:t>
            </a:r>
            <a:r>
              <a:rPr lang="en-US" sz="2400" dirty="0">
                <a:solidFill>
                  <a:schemeClr val="bg1"/>
                </a:solidFill>
              </a:rPr>
              <a:t>.</a:t>
            </a:r>
            <a:br>
              <a:rPr lang="en-US" sz="2400" dirty="0">
                <a:solidFill>
                  <a:schemeClr val="bg1"/>
                </a:solidFill>
              </a:rPr>
            </a:br>
            <a:r>
              <a:rPr lang="en-US" sz="2400" dirty="0">
                <a:solidFill>
                  <a:schemeClr val="bg1"/>
                </a:solidFill>
              </a:rPr>
              <a:t> 3- The server </a:t>
            </a:r>
            <a:r>
              <a:rPr lang="en-US" sz="2400" dirty="0">
                <a:solidFill>
                  <a:srgbClr val="FF0000"/>
                </a:solidFill>
              </a:rPr>
              <a:t>processes</a:t>
            </a:r>
            <a:r>
              <a:rPr lang="en-US" sz="2400" dirty="0">
                <a:solidFill>
                  <a:schemeClr val="bg1"/>
                </a:solidFill>
              </a:rPr>
              <a:t> the </a:t>
            </a:r>
            <a:r>
              <a:rPr lang="en-US" sz="2400" dirty="0">
                <a:solidFill>
                  <a:srgbClr val="0070C0"/>
                </a:solidFill>
              </a:rPr>
              <a:t>request</a:t>
            </a:r>
            <a:r>
              <a:rPr lang="en-US" sz="2400" dirty="0">
                <a:solidFill>
                  <a:schemeClr val="bg1"/>
                </a:solidFill>
              </a:rPr>
              <a:t> and </a:t>
            </a:r>
            <a:r>
              <a:rPr lang="en-US" sz="2400" dirty="0">
                <a:solidFill>
                  <a:srgbClr val="FF0000"/>
                </a:solidFill>
              </a:rPr>
              <a:t>sends</a:t>
            </a:r>
            <a:r>
              <a:rPr lang="en-US" sz="2400" dirty="0">
                <a:solidFill>
                  <a:schemeClr val="bg1"/>
                </a:solidFill>
              </a:rPr>
              <a:t> back its </a:t>
            </a:r>
            <a:r>
              <a:rPr lang="en-US" sz="2400" dirty="0">
                <a:solidFill>
                  <a:srgbClr val="FF0000"/>
                </a:solidFill>
              </a:rPr>
              <a:t>answer</a:t>
            </a:r>
            <a:r>
              <a:rPr lang="en-US" sz="2400" dirty="0">
                <a:solidFill>
                  <a:schemeClr val="bg1"/>
                </a:solidFill>
              </a:rPr>
              <a:t>, containing a status code and the appropriate data.</a:t>
            </a:r>
            <a:br>
              <a:rPr lang="en-US" sz="2400" dirty="0">
                <a:solidFill>
                  <a:schemeClr val="bg1"/>
                </a:solidFill>
              </a:rPr>
            </a:br>
            <a:r>
              <a:rPr lang="en-US" sz="2400" dirty="0">
                <a:solidFill>
                  <a:schemeClr val="bg1"/>
                </a:solidFill>
              </a:rPr>
              <a:t>The connection is closed.</a:t>
            </a:r>
            <a:br>
              <a:rPr lang="en-US" sz="2400"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56627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927225"/>
          </a:xfrm>
        </p:spPr>
        <p:txBody>
          <a:bodyPr>
            <a:noAutofit/>
          </a:bodyPr>
          <a:lstStyle/>
          <a:p>
            <a:br>
              <a:rPr lang="en-US" sz="2400" b="1" dirty="0">
                <a:solidFill>
                  <a:schemeClr val="bg1"/>
                </a:solidFill>
              </a:rPr>
            </a:br>
            <a:r>
              <a:rPr lang="en-US" sz="2400" dirty="0">
                <a:solidFill>
                  <a:srgbClr val="FF0000"/>
                </a:solidFill>
              </a:rPr>
              <a:t>HTTP</a:t>
            </a:r>
            <a:r>
              <a:rPr lang="en-US" sz="2400" dirty="0">
                <a:solidFill>
                  <a:schemeClr val="bg1"/>
                </a:solidFill>
              </a:rPr>
              <a:t> supports </a:t>
            </a:r>
            <a:r>
              <a:rPr lang="en-US" sz="2400" dirty="0">
                <a:solidFill>
                  <a:schemeClr val="accent1"/>
                </a:solidFill>
              </a:rPr>
              <a:t>several different request commands</a:t>
            </a:r>
            <a:r>
              <a:rPr lang="en-US" sz="2400" dirty="0">
                <a:solidFill>
                  <a:schemeClr val="bg1"/>
                </a:solidFill>
              </a:rPr>
              <a:t>, called </a:t>
            </a:r>
            <a:r>
              <a:rPr lang="en-US" sz="2400" dirty="0">
                <a:solidFill>
                  <a:srgbClr val="FF0000"/>
                </a:solidFill>
              </a:rPr>
              <a:t>HTTP methods</a:t>
            </a:r>
            <a:r>
              <a:rPr lang="en-US" sz="2400" dirty="0">
                <a:solidFill>
                  <a:schemeClr val="bg1"/>
                </a:solidFill>
              </a:rPr>
              <a:t>. Every HTTP </a:t>
            </a:r>
            <a:r>
              <a:rPr lang="en-US" sz="2400" dirty="0">
                <a:solidFill>
                  <a:srgbClr val="FF0000"/>
                </a:solidFill>
              </a:rPr>
              <a:t>request message </a:t>
            </a:r>
            <a:r>
              <a:rPr lang="en-US" sz="2400" dirty="0">
                <a:solidFill>
                  <a:schemeClr val="bg1"/>
                </a:solidFill>
              </a:rPr>
              <a:t>has a </a:t>
            </a:r>
            <a:r>
              <a:rPr lang="en-US" sz="2400" dirty="0">
                <a:solidFill>
                  <a:schemeClr val="accent1"/>
                </a:solidFill>
              </a:rPr>
              <a:t>method</a:t>
            </a:r>
            <a:r>
              <a:rPr lang="en-US" sz="2400" dirty="0">
                <a:solidFill>
                  <a:schemeClr val="bg1"/>
                </a:solidFill>
              </a:rPr>
              <a:t>. The method </a:t>
            </a:r>
            <a:r>
              <a:rPr lang="en-US" sz="2400" dirty="0">
                <a:solidFill>
                  <a:srgbClr val="FF0000"/>
                </a:solidFill>
              </a:rPr>
              <a:t>tells</a:t>
            </a:r>
            <a:r>
              <a:rPr lang="en-US" sz="2400" dirty="0">
                <a:solidFill>
                  <a:schemeClr val="bg1"/>
                </a:solidFill>
              </a:rPr>
              <a:t> the server what </a:t>
            </a:r>
            <a:r>
              <a:rPr lang="en-US" sz="2400" dirty="0">
                <a:solidFill>
                  <a:srgbClr val="FF0000"/>
                </a:solidFill>
              </a:rPr>
              <a:t>action</a:t>
            </a:r>
            <a:r>
              <a:rPr lang="en-US" sz="2400" dirty="0">
                <a:solidFill>
                  <a:schemeClr val="bg1"/>
                </a:solidFill>
              </a:rPr>
              <a:t> to perform.</a:t>
            </a:r>
            <a:br>
              <a:rPr lang="en-US" sz="2400" dirty="0">
                <a:solidFill>
                  <a:schemeClr val="bg1"/>
                </a:solidFill>
              </a:rPr>
            </a:br>
            <a:endParaRPr lang="en-US" sz="2400" dirty="0">
              <a:solidFill>
                <a:schemeClr val="bg1"/>
              </a:solidFill>
            </a:endParaRPr>
          </a:p>
        </p:txBody>
      </p:sp>
      <p:sp>
        <p:nvSpPr>
          <p:cNvPr id="3" name="Subtitle 2"/>
          <p:cNvSpPr>
            <a:spLocks noGrp="1"/>
          </p:cNvSpPr>
          <p:nvPr>
            <p:ph type="subTitle" idx="1"/>
          </p:nvPr>
        </p:nvSpPr>
        <p:spPr>
          <a:xfrm>
            <a:off x="1219200" y="685800"/>
            <a:ext cx="6400800" cy="914400"/>
          </a:xfrm>
        </p:spPr>
        <p:txBody>
          <a:bodyPr>
            <a:normAutofit/>
          </a:bodyPr>
          <a:lstStyle/>
          <a:p>
            <a:r>
              <a:rPr lang="en-US" sz="4400" b="1" dirty="0">
                <a:solidFill>
                  <a:schemeClr val="bg1"/>
                </a:solidFill>
              </a:rPr>
              <a:t>Methods</a:t>
            </a:r>
            <a:endParaRPr lang="en-US" sz="4400" dirty="0"/>
          </a:p>
        </p:txBody>
      </p:sp>
    </p:spTree>
    <p:extLst>
      <p:ext uri="{BB962C8B-B14F-4D97-AF65-F5344CB8AC3E}">
        <p14:creationId xmlns:p14="http://schemas.microsoft.com/office/powerpoint/2010/main" val="2529924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US" b="1" dirty="0">
                <a:solidFill>
                  <a:schemeClr val="bg1"/>
                </a:solidFill>
              </a:rPr>
              <a:t>Methods</a:t>
            </a:r>
            <a:endParaRPr lang="en-US"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58260140"/>
              </p:ext>
            </p:extLst>
          </p:nvPr>
        </p:nvGraphicFramePr>
        <p:xfrm>
          <a:off x="868939" y="1600199"/>
          <a:ext cx="7406122" cy="4525965"/>
        </p:xfrm>
        <a:graphic>
          <a:graphicData uri="http://schemas.openxmlformats.org/drawingml/2006/table">
            <a:tbl>
              <a:tblPr>
                <a:tableStyleId>{3C2FFA5D-87B4-456A-9821-1D502468CF0F}</a:tableStyleId>
              </a:tblPr>
              <a:tblGrid>
                <a:gridCol w="3703061">
                  <a:extLst>
                    <a:ext uri="{9D8B030D-6E8A-4147-A177-3AD203B41FA5}">
                      <a16:colId xmlns:a16="http://schemas.microsoft.com/office/drawing/2014/main" val="20000"/>
                    </a:ext>
                  </a:extLst>
                </a:gridCol>
                <a:gridCol w="3703061">
                  <a:extLst>
                    <a:ext uri="{9D8B030D-6E8A-4147-A177-3AD203B41FA5}">
                      <a16:colId xmlns:a16="http://schemas.microsoft.com/office/drawing/2014/main" val="20001"/>
                    </a:ext>
                  </a:extLst>
                </a:gridCol>
              </a:tblGrid>
              <a:tr h="329161">
                <a:tc>
                  <a:txBody>
                    <a:bodyPr/>
                    <a:lstStyle/>
                    <a:p>
                      <a:r>
                        <a:rPr lang="en-US" sz="1600" dirty="0"/>
                        <a:t>Method</a:t>
                      </a:r>
                      <a:endParaRPr lang="en-US" sz="1600" dirty="0">
                        <a:solidFill>
                          <a:schemeClr val="bg1"/>
                        </a:solidFill>
                      </a:endParaRPr>
                    </a:p>
                  </a:txBody>
                  <a:tcPr marL="82290" marR="82290" marT="41145" marB="41145" anchor="ctr"/>
                </a:tc>
                <a:tc>
                  <a:txBody>
                    <a:bodyPr/>
                    <a:lstStyle/>
                    <a:p>
                      <a:r>
                        <a:rPr lang="en-US" sz="1600"/>
                        <a:t>Description</a:t>
                      </a:r>
                      <a:endParaRPr lang="en-US" sz="1600">
                        <a:solidFill>
                          <a:schemeClr val="bg1"/>
                        </a:solidFill>
                      </a:endParaRPr>
                    </a:p>
                  </a:txBody>
                  <a:tcPr marL="82290" marR="82290" marT="41145" marB="41145" anchor="ctr"/>
                </a:tc>
                <a:extLst>
                  <a:ext uri="{0D108BD9-81ED-4DB2-BD59-A6C34878D82A}">
                    <a16:rowId xmlns:a16="http://schemas.microsoft.com/office/drawing/2014/main" val="10000"/>
                  </a:ext>
                </a:extLst>
              </a:tr>
              <a:tr h="329161">
                <a:tc>
                  <a:txBody>
                    <a:bodyPr/>
                    <a:lstStyle/>
                    <a:p>
                      <a:r>
                        <a:rPr lang="en-US" sz="1600"/>
                        <a:t>GET</a:t>
                      </a:r>
                      <a:endParaRPr lang="en-US" sz="1600">
                        <a:solidFill>
                          <a:schemeClr val="bg1"/>
                        </a:solidFill>
                      </a:endParaRPr>
                    </a:p>
                  </a:txBody>
                  <a:tcPr marL="82290" marR="82290" marT="41145" marB="41145" anchor="ctr"/>
                </a:tc>
                <a:tc>
                  <a:txBody>
                    <a:bodyPr/>
                    <a:lstStyle/>
                    <a:p>
                      <a:r>
                        <a:rPr lang="en-US" sz="1600"/>
                        <a:t>Retrieve information from the server.</a:t>
                      </a:r>
                      <a:endParaRPr lang="en-US" sz="1600">
                        <a:solidFill>
                          <a:schemeClr val="bg1"/>
                        </a:solidFill>
                      </a:endParaRPr>
                    </a:p>
                  </a:txBody>
                  <a:tcPr marL="82290" marR="82290" marT="41145" marB="41145" anchor="ctr"/>
                </a:tc>
                <a:extLst>
                  <a:ext uri="{0D108BD9-81ED-4DB2-BD59-A6C34878D82A}">
                    <a16:rowId xmlns:a16="http://schemas.microsoft.com/office/drawing/2014/main" val="10001"/>
                  </a:ext>
                </a:extLst>
              </a:tr>
              <a:tr h="576032">
                <a:tc>
                  <a:txBody>
                    <a:bodyPr/>
                    <a:lstStyle/>
                    <a:p>
                      <a:r>
                        <a:rPr lang="en-US" sz="1600" dirty="0"/>
                        <a:t>HEAD</a:t>
                      </a:r>
                      <a:endParaRPr lang="en-US" sz="1600" dirty="0">
                        <a:solidFill>
                          <a:schemeClr val="bg1"/>
                        </a:solidFill>
                      </a:endParaRPr>
                    </a:p>
                  </a:txBody>
                  <a:tcPr marL="82290" marR="82290" marT="41145" marB="41145" anchor="ctr"/>
                </a:tc>
                <a:tc>
                  <a:txBody>
                    <a:bodyPr/>
                    <a:lstStyle/>
                    <a:p>
                      <a:r>
                        <a:rPr lang="en-US" sz="1600"/>
                        <a:t>Same as GET, but transfers the status line and header section only.</a:t>
                      </a:r>
                      <a:endParaRPr lang="en-US" sz="1600">
                        <a:solidFill>
                          <a:schemeClr val="bg1"/>
                        </a:solidFill>
                      </a:endParaRPr>
                    </a:p>
                  </a:txBody>
                  <a:tcPr marL="82290" marR="82290" marT="41145" marB="41145" anchor="ctr"/>
                </a:tc>
                <a:extLst>
                  <a:ext uri="{0D108BD9-81ED-4DB2-BD59-A6C34878D82A}">
                    <a16:rowId xmlns:a16="http://schemas.microsoft.com/office/drawing/2014/main" val="10002"/>
                  </a:ext>
                </a:extLst>
              </a:tr>
              <a:tr h="329161">
                <a:tc>
                  <a:txBody>
                    <a:bodyPr/>
                    <a:lstStyle/>
                    <a:p>
                      <a:r>
                        <a:rPr lang="en-US" sz="1600"/>
                        <a:t>POST</a:t>
                      </a:r>
                      <a:endParaRPr lang="en-US" sz="1600">
                        <a:solidFill>
                          <a:schemeClr val="bg1"/>
                        </a:solidFill>
                      </a:endParaRPr>
                    </a:p>
                  </a:txBody>
                  <a:tcPr marL="82290" marR="82290" marT="41145" marB="41145" anchor="ctr"/>
                </a:tc>
                <a:tc>
                  <a:txBody>
                    <a:bodyPr/>
                    <a:lstStyle/>
                    <a:p>
                      <a:r>
                        <a:rPr lang="en-US" sz="1600"/>
                        <a:t>Send data to the server for processing.</a:t>
                      </a:r>
                      <a:endParaRPr lang="en-US" sz="1600">
                        <a:solidFill>
                          <a:schemeClr val="bg1"/>
                        </a:solidFill>
                      </a:endParaRPr>
                    </a:p>
                  </a:txBody>
                  <a:tcPr marL="82290" marR="82290" marT="41145" marB="41145" anchor="ctr"/>
                </a:tc>
                <a:extLst>
                  <a:ext uri="{0D108BD9-81ED-4DB2-BD59-A6C34878D82A}">
                    <a16:rowId xmlns:a16="http://schemas.microsoft.com/office/drawing/2014/main" val="10003"/>
                  </a:ext>
                </a:extLst>
              </a:tr>
              <a:tr h="576032">
                <a:tc>
                  <a:txBody>
                    <a:bodyPr/>
                    <a:lstStyle/>
                    <a:p>
                      <a:r>
                        <a:rPr lang="en-US" sz="1600"/>
                        <a:t>PUT</a:t>
                      </a:r>
                      <a:endParaRPr lang="en-US" sz="1600">
                        <a:solidFill>
                          <a:schemeClr val="bg1"/>
                        </a:solidFill>
                      </a:endParaRPr>
                    </a:p>
                  </a:txBody>
                  <a:tcPr marL="82290" marR="82290" marT="41145" marB="41145" anchor="ctr"/>
                </a:tc>
                <a:tc>
                  <a:txBody>
                    <a:bodyPr/>
                    <a:lstStyle/>
                    <a:p>
                      <a:r>
                        <a:rPr lang="en-US" sz="1600"/>
                        <a:t>Store the body of the request on the server.</a:t>
                      </a:r>
                      <a:endParaRPr lang="en-US" sz="1600">
                        <a:solidFill>
                          <a:schemeClr val="bg1"/>
                        </a:solidFill>
                      </a:endParaRPr>
                    </a:p>
                  </a:txBody>
                  <a:tcPr marL="82290" marR="82290" marT="41145" marB="41145" anchor="ctr"/>
                </a:tc>
                <a:extLst>
                  <a:ext uri="{0D108BD9-81ED-4DB2-BD59-A6C34878D82A}">
                    <a16:rowId xmlns:a16="http://schemas.microsoft.com/office/drawing/2014/main" val="10004"/>
                  </a:ext>
                </a:extLst>
              </a:tr>
              <a:tr h="329161">
                <a:tc>
                  <a:txBody>
                    <a:bodyPr/>
                    <a:lstStyle/>
                    <a:p>
                      <a:r>
                        <a:rPr lang="en-US" sz="1600" dirty="0"/>
                        <a:t>DELETE</a:t>
                      </a:r>
                      <a:endParaRPr lang="en-US" sz="1600" dirty="0">
                        <a:solidFill>
                          <a:schemeClr val="bg1"/>
                        </a:solidFill>
                      </a:endParaRPr>
                    </a:p>
                  </a:txBody>
                  <a:tcPr marL="82290" marR="82290" marT="41145" marB="41145" anchor="ctr"/>
                </a:tc>
                <a:tc>
                  <a:txBody>
                    <a:bodyPr/>
                    <a:lstStyle/>
                    <a:p>
                      <a:r>
                        <a:rPr lang="en-US" sz="1600"/>
                        <a:t>Remove a document from the server.</a:t>
                      </a:r>
                      <a:endParaRPr lang="en-US" sz="1600">
                        <a:solidFill>
                          <a:schemeClr val="bg1"/>
                        </a:solidFill>
                      </a:endParaRPr>
                    </a:p>
                  </a:txBody>
                  <a:tcPr marL="82290" marR="82290" marT="41145" marB="41145" anchor="ctr"/>
                </a:tc>
                <a:extLst>
                  <a:ext uri="{0D108BD9-81ED-4DB2-BD59-A6C34878D82A}">
                    <a16:rowId xmlns:a16="http://schemas.microsoft.com/office/drawing/2014/main" val="10005"/>
                  </a:ext>
                </a:extLst>
              </a:tr>
              <a:tr h="576032">
                <a:tc>
                  <a:txBody>
                    <a:bodyPr/>
                    <a:lstStyle/>
                    <a:p>
                      <a:r>
                        <a:rPr lang="en-US" sz="1600"/>
                        <a:t>TRACE</a:t>
                      </a:r>
                      <a:endParaRPr lang="en-US" sz="1600">
                        <a:solidFill>
                          <a:schemeClr val="bg1"/>
                        </a:solidFill>
                      </a:endParaRPr>
                    </a:p>
                  </a:txBody>
                  <a:tcPr marL="82290" marR="82290" marT="41145" marB="41145" anchor="ctr"/>
                </a:tc>
                <a:tc>
                  <a:txBody>
                    <a:bodyPr/>
                    <a:lstStyle/>
                    <a:p>
                      <a:r>
                        <a:rPr lang="en-US" sz="1600"/>
                        <a:t>Trace the message through proxy servers to the server.</a:t>
                      </a:r>
                      <a:endParaRPr lang="en-US" sz="1600">
                        <a:solidFill>
                          <a:schemeClr val="bg1"/>
                        </a:solidFill>
                      </a:endParaRPr>
                    </a:p>
                  </a:txBody>
                  <a:tcPr marL="82290" marR="82290" marT="41145" marB="41145" anchor="ctr"/>
                </a:tc>
                <a:extLst>
                  <a:ext uri="{0D108BD9-81ED-4DB2-BD59-A6C34878D82A}">
                    <a16:rowId xmlns:a16="http://schemas.microsoft.com/office/drawing/2014/main" val="10006"/>
                  </a:ext>
                </a:extLst>
              </a:tr>
              <a:tr h="576032">
                <a:tc>
                  <a:txBody>
                    <a:bodyPr/>
                    <a:lstStyle/>
                    <a:p>
                      <a:r>
                        <a:rPr lang="en-US" sz="1600"/>
                        <a:t>OPTION</a:t>
                      </a:r>
                      <a:endParaRPr lang="en-US" sz="1600">
                        <a:solidFill>
                          <a:schemeClr val="bg1"/>
                        </a:solidFill>
                      </a:endParaRPr>
                    </a:p>
                  </a:txBody>
                  <a:tcPr marL="82290" marR="82290" marT="41145" marB="41145" anchor="ctr"/>
                </a:tc>
                <a:tc>
                  <a:txBody>
                    <a:bodyPr/>
                    <a:lstStyle/>
                    <a:p>
                      <a:r>
                        <a:rPr lang="en-US" sz="1600"/>
                        <a:t>Determine what methods can operate on a server.</a:t>
                      </a:r>
                      <a:endParaRPr lang="en-US" sz="1600">
                        <a:solidFill>
                          <a:schemeClr val="bg1"/>
                        </a:solidFill>
                      </a:endParaRPr>
                    </a:p>
                  </a:txBody>
                  <a:tcPr marL="82290" marR="82290" marT="41145" marB="41145" anchor="ctr"/>
                </a:tc>
                <a:extLst>
                  <a:ext uri="{0D108BD9-81ED-4DB2-BD59-A6C34878D82A}">
                    <a16:rowId xmlns:a16="http://schemas.microsoft.com/office/drawing/2014/main" val="10007"/>
                  </a:ext>
                </a:extLst>
              </a:tr>
              <a:tr h="576032">
                <a:tc>
                  <a:txBody>
                    <a:bodyPr/>
                    <a:lstStyle/>
                    <a:p>
                      <a:r>
                        <a:rPr lang="en-US" sz="1600"/>
                        <a:t>CONNECT</a:t>
                      </a:r>
                      <a:endParaRPr lang="en-US" sz="1600">
                        <a:solidFill>
                          <a:schemeClr val="bg1"/>
                        </a:solidFill>
                      </a:endParaRPr>
                    </a:p>
                  </a:txBody>
                  <a:tcPr marL="82290" marR="82290" marT="41145" marB="41145" anchor="ctr"/>
                </a:tc>
                <a:tc>
                  <a:txBody>
                    <a:bodyPr/>
                    <a:lstStyle/>
                    <a:p>
                      <a:r>
                        <a:rPr lang="en-US" sz="1600"/>
                        <a:t>Converts the request connection to a transparent TCP/IP tunnel.</a:t>
                      </a:r>
                      <a:endParaRPr lang="en-US" sz="1600">
                        <a:solidFill>
                          <a:schemeClr val="bg1"/>
                        </a:solidFill>
                      </a:endParaRPr>
                    </a:p>
                  </a:txBody>
                  <a:tcPr marL="82290" marR="82290" marT="41145" marB="41145" anchor="ctr"/>
                </a:tc>
                <a:extLst>
                  <a:ext uri="{0D108BD9-81ED-4DB2-BD59-A6C34878D82A}">
                    <a16:rowId xmlns:a16="http://schemas.microsoft.com/office/drawing/2014/main" val="10008"/>
                  </a:ext>
                </a:extLst>
              </a:tr>
              <a:tr h="329161">
                <a:tc>
                  <a:txBody>
                    <a:bodyPr/>
                    <a:lstStyle/>
                    <a:p>
                      <a:r>
                        <a:rPr lang="en-US" sz="1600"/>
                        <a:t>PATCH</a:t>
                      </a:r>
                      <a:endParaRPr lang="en-US" sz="1600">
                        <a:solidFill>
                          <a:schemeClr val="bg1"/>
                        </a:solidFill>
                      </a:endParaRPr>
                    </a:p>
                  </a:txBody>
                  <a:tcPr marL="82290" marR="82290" marT="41145" marB="41145" anchor="ctr"/>
                </a:tc>
                <a:tc>
                  <a:txBody>
                    <a:bodyPr/>
                    <a:lstStyle/>
                    <a:p>
                      <a:r>
                        <a:rPr lang="en-US" sz="1600" dirty="0"/>
                        <a:t>Applies partial modifications to a resource</a:t>
                      </a:r>
                      <a:endParaRPr lang="en-US" sz="1600" dirty="0">
                        <a:solidFill>
                          <a:schemeClr val="bg1"/>
                        </a:solidFill>
                      </a:endParaRPr>
                    </a:p>
                  </a:txBody>
                  <a:tcPr marL="82290" marR="82290" marT="41145" marB="41145"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48812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8229600" cy="1143000"/>
          </a:xfrm>
        </p:spPr>
        <p:txBody>
          <a:bodyPr>
            <a:normAutofit fontScale="90000"/>
          </a:bodyPr>
          <a:lstStyle/>
          <a:p>
            <a:r>
              <a:rPr lang="en-US" b="1" dirty="0">
                <a:solidFill>
                  <a:schemeClr val="bg1"/>
                </a:solidFill>
              </a:rPr>
              <a:t>Messages ( request )</a:t>
            </a:r>
            <a:br>
              <a:rPr lang="en-US" b="1" dirty="0">
                <a:solidFill>
                  <a:schemeClr val="bg1"/>
                </a:solidFill>
              </a:rPr>
            </a:b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190750"/>
            <a:ext cx="6381750" cy="2762250"/>
          </a:xfrm>
        </p:spPr>
      </p:pic>
    </p:spTree>
    <p:extLst>
      <p:ext uri="{BB962C8B-B14F-4D97-AF65-F5344CB8AC3E}">
        <p14:creationId xmlns:p14="http://schemas.microsoft.com/office/powerpoint/2010/main" val="3862027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2381250"/>
          </a:xfrm>
        </p:spPr>
        <p:txBody>
          <a:bodyPr>
            <a:noAutofit/>
          </a:bodyPr>
          <a:lstStyle/>
          <a:p>
            <a:r>
              <a:rPr lang="en-US" sz="2400" dirty="0">
                <a:solidFill>
                  <a:srgbClr val="FF0000"/>
                </a:solidFill>
              </a:rPr>
              <a:t>The message format </a:t>
            </a:r>
            <a:r>
              <a:rPr lang="en-US" sz="2400" dirty="0">
                <a:solidFill>
                  <a:schemeClr val="bg1"/>
                </a:solidFill>
              </a:rPr>
              <a:t>consists of the following 3 items.</a:t>
            </a:r>
            <a:br>
              <a:rPr lang="en-US" sz="2400" dirty="0">
                <a:solidFill>
                  <a:schemeClr val="bg1"/>
                </a:solidFill>
              </a:rPr>
            </a:br>
            <a:br>
              <a:rPr lang="en-US" sz="2400" dirty="0">
                <a:solidFill>
                  <a:schemeClr val="bg1"/>
                </a:solidFill>
              </a:rPr>
            </a:br>
            <a:r>
              <a:rPr lang="en-US" sz="2400" dirty="0">
                <a:solidFill>
                  <a:schemeClr val="bg1"/>
                </a:solidFill>
              </a:rPr>
              <a:t>Start-line</a:t>
            </a:r>
            <a:br>
              <a:rPr lang="en-US" sz="2400" dirty="0">
                <a:solidFill>
                  <a:schemeClr val="bg1"/>
                </a:solidFill>
              </a:rPr>
            </a:br>
            <a:r>
              <a:rPr lang="en-US" sz="2400" dirty="0">
                <a:solidFill>
                  <a:schemeClr val="bg1"/>
                </a:solidFill>
              </a:rPr>
              <a:t>Header Fields</a:t>
            </a:r>
            <a:br>
              <a:rPr lang="en-US" sz="2400" dirty="0">
                <a:solidFill>
                  <a:schemeClr val="bg1"/>
                </a:solidFill>
              </a:rPr>
            </a:br>
            <a:r>
              <a:rPr lang="en-US" sz="2400" dirty="0">
                <a:solidFill>
                  <a:schemeClr val="bg1"/>
                </a:solidFill>
              </a:rPr>
              <a:t>Message Body</a:t>
            </a:r>
            <a:br>
              <a:rPr lang="en-US" sz="2400"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3371802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4" y="1219200"/>
            <a:ext cx="8455025"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958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a:latin typeface="Tahoma" pitchFamily="34" charset="0"/>
              </a:rPr>
              <a:t>2-</a:t>
            </a:r>
            <a:fld id="{D04420EE-86B7-44A2-8835-A5C54F11802B}" type="slidenum">
              <a:rPr lang="en-US" altLang="en-US" sz="1200">
                <a:latin typeface="Tahoma" pitchFamily="34" charset="0"/>
              </a:rPr>
              <a:pPr/>
              <a:t>36</a:t>
            </a:fld>
            <a:endParaRPr lang="en-US" altLang="en-US" sz="1200">
              <a:latin typeface="Tahoma" pitchFamily="34" charset="0"/>
            </a:endParaRPr>
          </a:p>
        </p:txBody>
      </p:sp>
      <p:pic>
        <p:nvPicPr>
          <p:cNvPr id="83971" name="Picture 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908050"/>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Rectangle 2"/>
          <p:cNvSpPr>
            <a:spLocks noGrp="1" noChangeArrowheads="1"/>
          </p:cNvSpPr>
          <p:nvPr>
            <p:ph type="title"/>
          </p:nvPr>
        </p:nvSpPr>
        <p:spPr>
          <a:xfrm>
            <a:off x="477838" y="234950"/>
            <a:ext cx="7772400" cy="914400"/>
          </a:xfrm>
        </p:spPr>
        <p:txBody>
          <a:bodyPr/>
          <a:lstStyle/>
          <a:p>
            <a:r>
              <a:rPr lang="en-US" altLang="en-US" sz="4000">
                <a:ea typeface="ＭＳ Ｐゴシック" pitchFamily="34" charset="-128"/>
              </a:rPr>
              <a:t>HTTP request message</a:t>
            </a:r>
            <a:endParaRPr lang="en-US" altLang="en-US">
              <a:ea typeface="ＭＳ Ｐゴシック" pitchFamily="34" charset="-128"/>
            </a:endParaRPr>
          </a:p>
        </p:txBody>
      </p:sp>
      <p:sp>
        <p:nvSpPr>
          <p:cNvPr id="83973" name="Rectangle 3"/>
          <p:cNvSpPr>
            <a:spLocks noGrp="1" noChangeArrowheads="1"/>
          </p:cNvSpPr>
          <p:nvPr>
            <p:ph type="body" idx="1"/>
          </p:nvPr>
        </p:nvSpPr>
        <p:spPr>
          <a:xfrm>
            <a:off x="533400" y="1444625"/>
            <a:ext cx="7772400" cy="4648200"/>
          </a:xfrm>
        </p:spPr>
        <p:txBody>
          <a:bodyPr/>
          <a:lstStyle/>
          <a:p>
            <a:pPr marL="233363" indent="-233363"/>
            <a:r>
              <a:rPr lang="en-US" altLang="en-US" sz="2400">
                <a:ea typeface="ＭＳ Ｐゴシック" pitchFamily="34" charset="-128"/>
              </a:rPr>
              <a:t>two types of HTTP messages: </a:t>
            </a:r>
            <a:r>
              <a:rPr lang="en-US" altLang="en-US" sz="2400" i="1">
                <a:solidFill>
                  <a:srgbClr val="CC0000"/>
                </a:solidFill>
                <a:ea typeface="ＭＳ Ｐゴシック" pitchFamily="34" charset="-128"/>
              </a:rPr>
              <a:t>request</a:t>
            </a:r>
            <a:r>
              <a:rPr lang="en-US" altLang="en-US" sz="2400">
                <a:solidFill>
                  <a:srgbClr val="CC0000"/>
                </a:solidFill>
                <a:ea typeface="ＭＳ Ｐゴシック" pitchFamily="34" charset="-128"/>
              </a:rPr>
              <a:t>, </a:t>
            </a:r>
            <a:r>
              <a:rPr lang="en-US" altLang="en-US" sz="2400" i="1">
                <a:solidFill>
                  <a:srgbClr val="CC0000"/>
                </a:solidFill>
                <a:ea typeface="ＭＳ Ｐゴシック" pitchFamily="34" charset="-128"/>
              </a:rPr>
              <a:t>response</a:t>
            </a:r>
          </a:p>
          <a:p>
            <a:pPr marL="233363" indent="-233363"/>
            <a:r>
              <a:rPr lang="en-US" altLang="en-US" sz="2400">
                <a:solidFill>
                  <a:srgbClr val="CC0000"/>
                </a:solidFill>
                <a:ea typeface="ＭＳ Ｐゴシック" pitchFamily="34" charset="-128"/>
              </a:rPr>
              <a:t>HTTP request message:</a:t>
            </a:r>
          </a:p>
          <a:p>
            <a:pPr marL="685800" lvl="1" indent="-228600"/>
            <a:r>
              <a:rPr lang="en-US" altLang="en-US" sz="2000">
                <a:ea typeface="ＭＳ Ｐゴシック" pitchFamily="34" charset="-128"/>
              </a:rPr>
              <a:t>ASCII (human-readable format)</a:t>
            </a:r>
            <a:endParaRPr lang="en-US" altLang="en-US">
              <a:solidFill>
                <a:schemeClr val="accent2"/>
              </a:solidFill>
              <a:ea typeface="ＭＳ Ｐゴシック" pitchFamily="34" charset="-128"/>
            </a:endParaRPr>
          </a:p>
        </p:txBody>
      </p:sp>
      <p:sp>
        <p:nvSpPr>
          <p:cNvPr id="83974" name="Text Box 5"/>
          <p:cNvSpPr txBox="1">
            <a:spLocks noChangeArrowheads="1"/>
          </p:cNvSpPr>
          <p:nvPr/>
        </p:nvSpPr>
        <p:spPr bwMode="auto">
          <a:xfrm>
            <a:off x="222250" y="2870200"/>
            <a:ext cx="2286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spcBef>
                <a:spcPct val="0"/>
              </a:spcBef>
              <a:buClrTx/>
              <a:buSzTx/>
              <a:buFontTx/>
              <a:buNone/>
            </a:pPr>
            <a:r>
              <a:rPr lang="en-US" altLang="en-US">
                <a:solidFill>
                  <a:srgbClr val="000099"/>
                </a:solidFill>
              </a:rPr>
              <a:t>request line</a:t>
            </a:r>
          </a:p>
          <a:p>
            <a:pPr>
              <a:spcBef>
                <a:spcPct val="0"/>
              </a:spcBef>
              <a:buClrTx/>
              <a:buSzTx/>
              <a:buFontTx/>
              <a:buNone/>
            </a:pPr>
            <a:r>
              <a:rPr lang="en-US" altLang="en-US">
                <a:solidFill>
                  <a:srgbClr val="000099"/>
                </a:solidFill>
              </a:rPr>
              <a:t>(GET, POST, </a:t>
            </a:r>
          </a:p>
          <a:p>
            <a:pPr>
              <a:spcBef>
                <a:spcPct val="0"/>
              </a:spcBef>
              <a:buClrTx/>
              <a:buSzTx/>
              <a:buFontTx/>
              <a:buNone/>
            </a:pPr>
            <a:r>
              <a:rPr lang="en-US" altLang="en-US">
                <a:solidFill>
                  <a:srgbClr val="000099"/>
                </a:solidFill>
              </a:rPr>
              <a:t>HEAD commands</a:t>
            </a:r>
            <a:r>
              <a:rPr lang="en-US" altLang="en-US">
                <a:solidFill>
                  <a:srgbClr val="000099"/>
                </a:solidFill>
                <a:latin typeface="Gill Sans MT" pitchFamily="34" charset="0"/>
              </a:rPr>
              <a:t>)</a:t>
            </a:r>
            <a:endParaRPr lang="en-US" altLang="en-US" sz="2400">
              <a:solidFill>
                <a:srgbClr val="000099"/>
              </a:solidFill>
              <a:latin typeface="Gill Sans MT" pitchFamily="34" charset="0"/>
            </a:endParaRPr>
          </a:p>
        </p:txBody>
      </p:sp>
      <p:sp>
        <p:nvSpPr>
          <p:cNvPr id="83975" name="Line 6"/>
          <p:cNvSpPr>
            <a:spLocks noChangeShapeType="1"/>
          </p:cNvSpPr>
          <p:nvPr/>
        </p:nvSpPr>
        <p:spPr bwMode="auto">
          <a:xfrm>
            <a:off x="1925638" y="3201988"/>
            <a:ext cx="868362" cy="1460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3976" name="Freeform 7"/>
          <p:cNvSpPr>
            <a:spLocks/>
          </p:cNvSpPr>
          <p:nvPr/>
        </p:nvSpPr>
        <p:spPr bwMode="auto">
          <a:xfrm>
            <a:off x="2776538" y="3538538"/>
            <a:ext cx="149225" cy="1957387"/>
          </a:xfrm>
          <a:custGeom>
            <a:avLst/>
            <a:gdLst>
              <a:gd name="T0" fmla="*/ 2147483647 w 150"/>
              <a:gd name="T1" fmla="*/ 2147483647 h 924"/>
              <a:gd name="T2" fmla="*/ 0 w 150"/>
              <a:gd name="T3" fmla="*/ 0 h 924"/>
              <a:gd name="T4" fmla="*/ 0 w 150"/>
              <a:gd name="T5" fmla="*/ 2147483647 h 924"/>
              <a:gd name="T6" fmla="*/ 2147483647 w 150"/>
              <a:gd name="T7" fmla="*/ 2147483647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7" name="Text Box 8"/>
          <p:cNvSpPr txBox="1">
            <a:spLocks noChangeArrowheads="1"/>
          </p:cNvSpPr>
          <p:nvPr/>
        </p:nvSpPr>
        <p:spPr bwMode="auto">
          <a:xfrm>
            <a:off x="1739900" y="4056063"/>
            <a:ext cx="974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gn="r">
              <a:spcBef>
                <a:spcPct val="0"/>
              </a:spcBef>
              <a:buClrTx/>
              <a:buSzTx/>
              <a:buFontTx/>
              <a:buNone/>
            </a:pPr>
            <a:r>
              <a:rPr lang="en-US" altLang="en-US">
                <a:solidFill>
                  <a:srgbClr val="000099"/>
                </a:solidFill>
              </a:rPr>
              <a:t>header</a:t>
            </a:r>
          </a:p>
          <a:p>
            <a:pPr algn="r">
              <a:spcBef>
                <a:spcPct val="0"/>
              </a:spcBef>
              <a:buClrTx/>
              <a:buSzTx/>
              <a:buFontTx/>
              <a:buNone/>
            </a:pPr>
            <a:r>
              <a:rPr lang="en-US" altLang="en-US">
                <a:solidFill>
                  <a:srgbClr val="000099"/>
                </a:solidFill>
              </a:rPr>
              <a:t> lines</a:t>
            </a:r>
            <a:endParaRPr lang="en-US" altLang="en-US" sz="2400">
              <a:solidFill>
                <a:srgbClr val="000099"/>
              </a:solidFill>
            </a:endParaRPr>
          </a:p>
        </p:txBody>
      </p:sp>
      <p:sp>
        <p:nvSpPr>
          <p:cNvPr id="83978" name="Line 10"/>
          <p:cNvSpPr>
            <a:spLocks noChangeShapeType="1"/>
          </p:cNvSpPr>
          <p:nvPr/>
        </p:nvSpPr>
        <p:spPr bwMode="auto">
          <a:xfrm>
            <a:off x="2309813" y="5622925"/>
            <a:ext cx="511175" cy="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3979" name="Text Box 11"/>
          <p:cNvSpPr txBox="1">
            <a:spLocks noChangeArrowheads="1"/>
          </p:cNvSpPr>
          <p:nvPr/>
        </p:nvSpPr>
        <p:spPr bwMode="auto">
          <a:xfrm>
            <a:off x="273050" y="4719638"/>
            <a:ext cx="2365375"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90000"/>
              </a:lnSpc>
              <a:spcBef>
                <a:spcPct val="0"/>
              </a:spcBef>
              <a:buClrTx/>
              <a:buSzTx/>
              <a:buFontTx/>
              <a:buNone/>
            </a:pPr>
            <a:r>
              <a:rPr lang="en-US" altLang="en-US">
                <a:solidFill>
                  <a:srgbClr val="000099"/>
                </a:solidFill>
              </a:rPr>
              <a:t>carriage return, </a:t>
            </a:r>
          </a:p>
          <a:p>
            <a:pPr>
              <a:spcBef>
                <a:spcPct val="0"/>
              </a:spcBef>
              <a:buClrTx/>
              <a:buSzTx/>
              <a:buFontTx/>
              <a:buNone/>
            </a:pPr>
            <a:r>
              <a:rPr lang="en-US" altLang="en-US">
                <a:solidFill>
                  <a:srgbClr val="000099"/>
                </a:solidFill>
              </a:rPr>
              <a:t>line feed at start</a:t>
            </a:r>
          </a:p>
          <a:p>
            <a:pPr>
              <a:spcBef>
                <a:spcPct val="0"/>
              </a:spcBef>
              <a:buClrTx/>
              <a:buSzTx/>
              <a:buFontTx/>
              <a:buNone/>
            </a:pPr>
            <a:r>
              <a:rPr lang="en-US" altLang="en-US">
                <a:solidFill>
                  <a:srgbClr val="000099"/>
                </a:solidFill>
              </a:rPr>
              <a:t>of line indicates</a:t>
            </a:r>
          </a:p>
          <a:p>
            <a:pPr>
              <a:spcBef>
                <a:spcPct val="0"/>
              </a:spcBef>
              <a:buClrTx/>
              <a:buSzTx/>
              <a:buFontTx/>
              <a:buNone/>
            </a:pPr>
            <a:r>
              <a:rPr lang="en-US" altLang="en-US">
                <a:solidFill>
                  <a:srgbClr val="000099"/>
                </a:solidFill>
              </a:rPr>
              <a:t>end of header lines</a:t>
            </a:r>
            <a:endParaRPr lang="en-US" altLang="en-US" sz="2400">
              <a:solidFill>
                <a:srgbClr val="000099"/>
              </a:solidFill>
            </a:endParaRPr>
          </a:p>
        </p:txBody>
      </p:sp>
      <p:sp>
        <p:nvSpPr>
          <p:cNvPr id="83980" name="Text Box 16"/>
          <p:cNvSpPr txBox="1">
            <a:spLocks noChangeArrowheads="1"/>
          </p:cNvSpPr>
          <p:nvPr/>
        </p:nvSpPr>
        <p:spPr bwMode="auto">
          <a:xfrm>
            <a:off x="2809875" y="3236913"/>
            <a:ext cx="6140450"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90000"/>
              </a:lnSpc>
              <a:spcBef>
                <a:spcPct val="0"/>
              </a:spcBef>
            </a:pPr>
            <a:r>
              <a:rPr lang="en-US" altLang="en-US" sz="1800" b="1">
                <a:latin typeface="Courier New" pitchFamily="49" charset="0"/>
              </a:rPr>
              <a:t>GET /index.html HTTP/1.1\r\n</a:t>
            </a:r>
          </a:p>
          <a:p>
            <a:pPr>
              <a:lnSpc>
                <a:spcPct val="90000"/>
              </a:lnSpc>
              <a:spcBef>
                <a:spcPct val="0"/>
              </a:spcBef>
            </a:pPr>
            <a:r>
              <a:rPr lang="en-US" altLang="en-US" sz="1800" b="1">
                <a:latin typeface="Courier New" pitchFamily="49" charset="0"/>
              </a:rPr>
              <a:t>Host: www-net.cs.umass.edu\r\n</a:t>
            </a:r>
          </a:p>
          <a:p>
            <a:pPr>
              <a:lnSpc>
                <a:spcPct val="90000"/>
              </a:lnSpc>
              <a:spcBef>
                <a:spcPct val="0"/>
              </a:spcBef>
            </a:pPr>
            <a:r>
              <a:rPr lang="en-US" altLang="en-US" sz="1800" b="1">
                <a:latin typeface="Courier New" pitchFamily="49" charset="0"/>
              </a:rPr>
              <a:t>User-Agent: Firefox/3.6.10\r\n</a:t>
            </a:r>
          </a:p>
          <a:p>
            <a:pPr>
              <a:lnSpc>
                <a:spcPct val="90000"/>
              </a:lnSpc>
              <a:spcBef>
                <a:spcPct val="0"/>
              </a:spcBef>
            </a:pPr>
            <a:r>
              <a:rPr lang="en-US" altLang="en-US" sz="1800" b="1">
                <a:latin typeface="Courier New" pitchFamily="49" charset="0"/>
              </a:rPr>
              <a:t>Accept: text/html,application/xhtml+xml\r\n</a:t>
            </a:r>
          </a:p>
          <a:p>
            <a:pPr>
              <a:lnSpc>
                <a:spcPct val="90000"/>
              </a:lnSpc>
              <a:spcBef>
                <a:spcPct val="0"/>
              </a:spcBef>
            </a:pPr>
            <a:r>
              <a:rPr lang="en-US" altLang="en-US" sz="1800" b="1">
                <a:latin typeface="Courier New" pitchFamily="49" charset="0"/>
              </a:rPr>
              <a:t>Accept-Language: en-us,en;q=0.5\r\n</a:t>
            </a:r>
          </a:p>
          <a:p>
            <a:pPr>
              <a:lnSpc>
                <a:spcPct val="90000"/>
              </a:lnSpc>
              <a:spcBef>
                <a:spcPct val="0"/>
              </a:spcBef>
            </a:pPr>
            <a:r>
              <a:rPr lang="en-US" altLang="en-US" sz="1800" b="1">
                <a:latin typeface="Courier New" pitchFamily="49" charset="0"/>
              </a:rPr>
              <a:t>Accept-Encoding: gzip,deflate\r\n</a:t>
            </a:r>
          </a:p>
          <a:p>
            <a:pPr>
              <a:lnSpc>
                <a:spcPct val="90000"/>
              </a:lnSpc>
              <a:spcBef>
                <a:spcPct val="0"/>
              </a:spcBef>
            </a:pPr>
            <a:r>
              <a:rPr lang="en-US" altLang="en-US" sz="1800" b="1">
                <a:latin typeface="Courier New" pitchFamily="49" charset="0"/>
              </a:rPr>
              <a:t>Accept-Charset: ISO-8859-1,utf-8;q=0.7\r\n</a:t>
            </a:r>
          </a:p>
          <a:p>
            <a:pPr>
              <a:lnSpc>
                <a:spcPct val="90000"/>
              </a:lnSpc>
              <a:spcBef>
                <a:spcPct val="0"/>
              </a:spcBef>
            </a:pPr>
            <a:r>
              <a:rPr lang="en-US" altLang="en-US" sz="1800" b="1">
                <a:latin typeface="Courier New" pitchFamily="49" charset="0"/>
              </a:rPr>
              <a:t>Keep-Alive: 115\r\n</a:t>
            </a:r>
          </a:p>
          <a:p>
            <a:pPr>
              <a:lnSpc>
                <a:spcPct val="90000"/>
              </a:lnSpc>
              <a:spcBef>
                <a:spcPct val="0"/>
              </a:spcBef>
            </a:pPr>
            <a:r>
              <a:rPr lang="en-US" altLang="en-US" sz="1800" b="1">
                <a:latin typeface="Courier New" pitchFamily="49" charset="0"/>
              </a:rPr>
              <a:t>Connection: keep-alive\r\n</a:t>
            </a:r>
          </a:p>
          <a:p>
            <a:pPr>
              <a:lnSpc>
                <a:spcPct val="90000"/>
              </a:lnSpc>
              <a:spcBef>
                <a:spcPct val="0"/>
              </a:spcBef>
            </a:pPr>
            <a:r>
              <a:rPr lang="en-US" altLang="en-US" sz="1800" b="1">
                <a:latin typeface="Courier New" pitchFamily="49" charset="0"/>
              </a:rPr>
              <a:t>\r\n</a:t>
            </a:r>
          </a:p>
        </p:txBody>
      </p:sp>
      <p:sp>
        <p:nvSpPr>
          <p:cNvPr id="83981" name="Line 17"/>
          <p:cNvSpPr>
            <a:spLocks noChangeShapeType="1"/>
          </p:cNvSpPr>
          <p:nvPr/>
        </p:nvSpPr>
        <p:spPr bwMode="auto">
          <a:xfrm flipH="1">
            <a:off x="6334125" y="2754313"/>
            <a:ext cx="166688" cy="51435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82" name="Text Box 18"/>
          <p:cNvSpPr txBox="1">
            <a:spLocks noChangeArrowheads="1"/>
          </p:cNvSpPr>
          <p:nvPr/>
        </p:nvSpPr>
        <p:spPr bwMode="auto">
          <a:xfrm>
            <a:off x="6384925" y="2466975"/>
            <a:ext cx="2411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600"/>
              <a:t>carriage return character</a:t>
            </a:r>
          </a:p>
        </p:txBody>
      </p:sp>
      <p:sp>
        <p:nvSpPr>
          <p:cNvPr id="83983" name="Text Box 19"/>
          <p:cNvSpPr txBox="1">
            <a:spLocks noChangeArrowheads="1"/>
          </p:cNvSpPr>
          <p:nvPr/>
        </p:nvSpPr>
        <p:spPr bwMode="auto">
          <a:xfrm>
            <a:off x="6537325" y="2763838"/>
            <a:ext cx="186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600"/>
              <a:t>line-feed character</a:t>
            </a:r>
          </a:p>
        </p:txBody>
      </p:sp>
      <p:sp>
        <p:nvSpPr>
          <p:cNvPr id="83984" name="Line 20"/>
          <p:cNvSpPr>
            <a:spLocks noChangeShapeType="1"/>
          </p:cNvSpPr>
          <p:nvPr/>
        </p:nvSpPr>
        <p:spPr bwMode="auto">
          <a:xfrm flipH="1">
            <a:off x="6615113" y="3063875"/>
            <a:ext cx="80962" cy="252413"/>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3985" name="TextBox 1"/>
          <p:cNvSpPr txBox="1">
            <a:spLocks noChangeArrowheads="1"/>
          </p:cNvSpPr>
          <p:nvPr/>
        </p:nvSpPr>
        <p:spPr bwMode="auto">
          <a:xfrm>
            <a:off x="339725" y="6199188"/>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400" dirty="0"/>
              <a:t>* Check out the online interactive exercises for more examples: h</a:t>
            </a:r>
            <a:r>
              <a:rPr lang="en-US" altLang="en-US" sz="1200" dirty="0"/>
              <a:t>ttp://gaia.cs.umass.edu/kurose_ross/interactive/</a:t>
            </a:r>
          </a:p>
        </p:txBody>
      </p:sp>
    </p:spTree>
    <p:extLst>
      <p:ext uri="{BB962C8B-B14F-4D97-AF65-F5344CB8AC3E}">
        <p14:creationId xmlns:p14="http://schemas.microsoft.com/office/powerpoint/2010/main" val="294945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a:latin typeface="Tahoma" pitchFamily="34" charset="0"/>
              </a:rPr>
              <a:t>2-</a:t>
            </a:r>
            <a:fld id="{52D41D05-63E6-47E8-8BB9-F8DDB3714741}" type="slidenum">
              <a:rPr lang="en-US" altLang="en-US" sz="1200">
                <a:latin typeface="Tahoma" pitchFamily="34" charset="0"/>
              </a:rPr>
              <a:pPr/>
              <a:t>37</a:t>
            </a:fld>
            <a:endParaRPr lang="en-US" altLang="en-US" sz="1200">
              <a:latin typeface="Tahoma" pitchFamily="34" charset="0"/>
            </a:endParaRPr>
          </a:p>
        </p:txBody>
      </p:sp>
      <p:pic>
        <p:nvPicPr>
          <p:cNvPr id="86019"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 y="1001713"/>
            <a:ext cx="7313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Rectangle 2"/>
          <p:cNvSpPr>
            <a:spLocks noGrp="1" noChangeArrowheads="1"/>
          </p:cNvSpPr>
          <p:nvPr>
            <p:ph type="title"/>
          </p:nvPr>
        </p:nvSpPr>
        <p:spPr/>
        <p:txBody>
          <a:bodyPr/>
          <a:lstStyle/>
          <a:p>
            <a:r>
              <a:rPr lang="en-US" altLang="en-US" sz="3600">
                <a:ea typeface="ＭＳ Ｐゴシック" pitchFamily="34" charset="-128"/>
              </a:rPr>
              <a:t>HTTP request message: general format</a:t>
            </a:r>
            <a:endParaRPr lang="en-US" altLang="en-US">
              <a:ea typeface="ＭＳ Ｐゴシック" pitchFamily="34" charset="-128"/>
            </a:endParaRPr>
          </a:p>
        </p:txBody>
      </p:sp>
      <p:sp>
        <p:nvSpPr>
          <p:cNvPr id="86021" name="Text Box 9"/>
          <p:cNvSpPr txBox="1">
            <a:spLocks noChangeArrowheads="1"/>
          </p:cNvSpPr>
          <p:nvPr/>
        </p:nvSpPr>
        <p:spPr bwMode="auto">
          <a:xfrm>
            <a:off x="6967538" y="1662113"/>
            <a:ext cx="1030287"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90000"/>
              </a:lnSpc>
              <a:spcBef>
                <a:spcPct val="0"/>
              </a:spcBef>
            </a:pPr>
            <a:r>
              <a:rPr lang="en-US" altLang="en-US">
                <a:solidFill>
                  <a:srgbClr val="CC0000"/>
                </a:solidFill>
              </a:rPr>
              <a:t>request</a:t>
            </a:r>
          </a:p>
          <a:p>
            <a:pPr>
              <a:lnSpc>
                <a:spcPct val="90000"/>
              </a:lnSpc>
              <a:spcBef>
                <a:spcPct val="0"/>
              </a:spcBef>
            </a:pPr>
            <a:r>
              <a:rPr lang="en-US" altLang="en-US">
                <a:solidFill>
                  <a:srgbClr val="CC0000"/>
                </a:solidFill>
              </a:rPr>
              <a:t>line</a:t>
            </a:r>
          </a:p>
        </p:txBody>
      </p:sp>
      <p:sp>
        <p:nvSpPr>
          <p:cNvPr id="86022" name="Text Box 11"/>
          <p:cNvSpPr txBox="1">
            <a:spLocks noChangeArrowheads="1"/>
          </p:cNvSpPr>
          <p:nvPr/>
        </p:nvSpPr>
        <p:spPr bwMode="auto">
          <a:xfrm>
            <a:off x="6962775" y="2678113"/>
            <a:ext cx="974725"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90000"/>
              </a:lnSpc>
              <a:spcBef>
                <a:spcPct val="0"/>
              </a:spcBef>
            </a:pPr>
            <a:r>
              <a:rPr lang="en-US" altLang="en-US">
                <a:solidFill>
                  <a:srgbClr val="CC0000"/>
                </a:solidFill>
              </a:rPr>
              <a:t>header</a:t>
            </a:r>
          </a:p>
          <a:p>
            <a:pPr>
              <a:lnSpc>
                <a:spcPct val="90000"/>
              </a:lnSpc>
              <a:spcBef>
                <a:spcPct val="0"/>
              </a:spcBef>
            </a:pPr>
            <a:r>
              <a:rPr lang="en-US" altLang="en-US">
                <a:solidFill>
                  <a:srgbClr val="CC0000"/>
                </a:solidFill>
              </a:rPr>
              <a:t>lines</a:t>
            </a:r>
          </a:p>
        </p:txBody>
      </p:sp>
      <p:sp>
        <p:nvSpPr>
          <p:cNvPr id="86023" name="Rectangle 12"/>
          <p:cNvSpPr>
            <a:spLocks noChangeArrowheads="1"/>
          </p:cNvSpPr>
          <p:nvPr/>
        </p:nvSpPr>
        <p:spPr bwMode="auto">
          <a:xfrm>
            <a:off x="6578600" y="2247900"/>
            <a:ext cx="346075" cy="18192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24" name="Rectangle 13"/>
          <p:cNvSpPr>
            <a:spLocks noChangeArrowheads="1"/>
          </p:cNvSpPr>
          <p:nvPr/>
        </p:nvSpPr>
        <p:spPr bwMode="auto">
          <a:xfrm>
            <a:off x="6445250" y="2197100"/>
            <a:ext cx="290513" cy="2017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25" name="Rectangle 15"/>
          <p:cNvSpPr>
            <a:spLocks noChangeArrowheads="1"/>
          </p:cNvSpPr>
          <p:nvPr/>
        </p:nvSpPr>
        <p:spPr bwMode="auto">
          <a:xfrm>
            <a:off x="6813550" y="4303713"/>
            <a:ext cx="712788" cy="1216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26" name="Text Box 16"/>
          <p:cNvSpPr txBox="1">
            <a:spLocks noChangeArrowheads="1"/>
          </p:cNvSpPr>
          <p:nvPr/>
        </p:nvSpPr>
        <p:spPr bwMode="auto">
          <a:xfrm>
            <a:off x="6964363" y="4868863"/>
            <a:ext cx="735012"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90000"/>
              </a:lnSpc>
              <a:spcBef>
                <a:spcPct val="0"/>
              </a:spcBef>
            </a:pPr>
            <a:r>
              <a:rPr lang="en-US" altLang="en-US">
                <a:solidFill>
                  <a:srgbClr val="CC0000"/>
                </a:solidFill>
              </a:rPr>
              <a:t>body</a:t>
            </a:r>
          </a:p>
        </p:txBody>
      </p:sp>
      <p:sp>
        <p:nvSpPr>
          <p:cNvPr id="86027" name="Rectangle 20"/>
          <p:cNvSpPr>
            <a:spLocks noChangeArrowheads="1"/>
          </p:cNvSpPr>
          <p:nvPr/>
        </p:nvSpPr>
        <p:spPr bwMode="auto">
          <a:xfrm>
            <a:off x="1143000" y="1698625"/>
            <a:ext cx="5638800" cy="4460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28" name="Line 22"/>
          <p:cNvSpPr>
            <a:spLocks noChangeShapeType="1"/>
          </p:cNvSpPr>
          <p:nvPr/>
        </p:nvSpPr>
        <p:spPr bwMode="auto">
          <a:xfrm>
            <a:off x="245110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29" name="Line 23"/>
          <p:cNvSpPr>
            <a:spLocks noChangeShapeType="1"/>
          </p:cNvSpPr>
          <p:nvPr/>
        </p:nvSpPr>
        <p:spPr bwMode="auto">
          <a:xfrm>
            <a:off x="289560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0" name="Line 24"/>
          <p:cNvSpPr>
            <a:spLocks noChangeShapeType="1"/>
          </p:cNvSpPr>
          <p:nvPr/>
        </p:nvSpPr>
        <p:spPr bwMode="auto">
          <a:xfrm>
            <a:off x="420370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1" name="Line 25"/>
          <p:cNvSpPr>
            <a:spLocks noChangeShapeType="1"/>
          </p:cNvSpPr>
          <p:nvPr/>
        </p:nvSpPr>
        <p:spPr bwMode="auto">
          <a:xfrm>
            <a:off x="4629150" y="169545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2" name="Line 26"/>
          <p:cNvSpPr>
            <a:spLocks noChangeShapeType="1"/>
          </p:cNvSpPr>
          <p:nvPr/>
        </p:nvSpPr>
        <p:spPr bwMode="auto">
          <a:xfrm>
            <a:off x="593090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3" name="Line 27"/>
          <p:cNvSpPr>
            <a:spLocks noChangeShapeType="1"/>
          </p:cNvSpPr>
          <p:nvPr/>
        </p:nvSpPr>
        <p:spPr bwMode="auto">
          <a:xfrm>
            <a:off x="636905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4" name="Text Box 28"/>
          <p:cNvSpPr txBox="1">
            <a:spLocks noChangeArrowheads="1"/>
          </p:cNvSpPr>
          <p:nvPr/>
        </p:nvSpPr>
        <p:spPr bwMode="auto">
          <a:xfrm>
            <a:off x="1266825" y="1725613"/>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000099"/>
                </a:solidFill>
              </a:rPr>
              <a:t>method</a:t>
            </a:r>
          </a:p>
        </p:txBody>
      </p:sp>
      <p:sp>
        <p:nvSpPr>
          <p:cNvPr id="86035" name="Text Box 29"/>
          <p:cNvSpPr txBox="1">
            <a:spLocks noChangeArrowheads="1"/>
          </p:cNvSpPr>
          <p:nvPr/>
        </p:nvSpPr>
        <p:spPr bwMode="auto">
          <a:xfrm>
            <a:off x="2428875" y="1706563"/>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sp</a:t>
            </a:r>
          </a:p>
        </p:txBody>
      </p:sp>
      <p:sp>
        <p:nvSpPr>
          <p:cNvPr id="86036" name="Text Box 30"/>
          <p:cNvSpPr txBox="1">
            <a:spLocks noChangeArrowheads="1"/>
          </p:cNvSpPr>
          <p:nvPr/>
        </p:nvSpPr>
        <p:spPr bwMode="auto">
          <a:xfrm>
            <a:off x="4194175" y="1712913"/>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sp</a:t>
            </a:r>
          </a:p>
        </p:txBody>
      </p:sp>
      <p:sp>
        <p:nvSpPr>
          <p:cNvPr id="86037" name="Text Box 31"/>
          <p:cNvSpPr txBox="1">
            <a:spLocks noChangeArrowheads="1"/>
          </p:cNvSpPr>
          <p:nvPr/>
        </p:nvSpPr>
        <p:spPr bwMode="auto">
          <a:xfrm>
            <a:off x="5946775" y="1719263"/>
            <a:ext cx="40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cr</a:t>
            </a:r>
          </a:p>
        </p:txBody>
      </p:sp>
      <p:sp>
        <p:nvSpPr>
          <p:cNvPr id="86038" name="Text Box 32"/>
          <p:cNvSpPr txBox="1">
            <a:spLocks noChangeArrowheads="1"/>
          </p:cNvSpPr>
          <p:nvPr/>
        </p:nvSpPr>
        <p:spPr bwMode="auto">
          <a:xfrm>
            <a:off x="6416675" y="173037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lf</a:t>
            </a:r>
          </a:p>
        </p:txBody>
      </p:sp>
      <p:sp>
        <p:nvSpPr>
          <p:cNvPr id="86039" name="Text Box 33"/>
          <p:cNvSpPr txBox="1">
            <a:spLocks noChangeArrowheads="1"/>
          </p:cNvSpPr>
          <p:nvPr/>
        </p:nvSpPr>
        <p:spPr bwMode="auto">
          <a:xfrm>
            <a:off x="4784725" y="1712913"/>
            <a:ext cx="1003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000099"/>
                </a:solidFill>
              </a:rPr>
              <a:t>version</a:t>
            </a:r>
          </a:p>
        </p:txBody>
      </p:sp>
      <p:sp>
        <p:nvSpPr>
          <p:cNvPr id="86040" name="Text Box 34"/>
          <p:cNvSpPr txBox="1">
            <a:spLocks noChangeArrowheads="1"/>
          </p:cNvSpPr>
          <p:nvPr/>
        </p:nvSpPr>
        <p:spPr bwMode="auto">
          <a:xfrm>
            <a:off x="3159125" y="1725613"/>
            <a:ext cx="69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000099"/>
                </a:solidFill>
              </a:rPr>
              <a:t>URL</a:t>
            </a:r>
          </a:p>
        </p:txBody>
      </p:sp>
      <p:grpSp>
        <p:nvGrpSpPr>
          <p:cNvPr id="86041" name="Group 45"/>
          <p:cNvGrpSpPr>
            <a:grpSpLocks/>
          </p:cNvGrpSpPr>
          <p:nvPr/>
        </p:nvGrpSpPr>
        <p:grpSpPr bwMode="auto">
          <a:xfrm>
            <a:off x="1143000" y="2143125"/>
            <a:ext cx="4565650" cy="446088"/>
            <a:chOff x="192" y="1894"/>
            <a:chExt cx="2876" cy="281"/>
          </a:xfrm>
        </p:grpSpPr>
        <p:sp>
          <p:nvSpPr>
            <p:cNvPr id="86077" name="Rectangle 35"/>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78" name="Line 36"/>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9" name="Line 37"/>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80" name="Line 39"/>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81" name="Line 40"/>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82" name="Text Box 41"/>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cr</a:t>
              </a:r>
            </a:p>
          </p:txBody>
        </p:sp>
        <p:sp>
          <p:nvSpPr>
            <p:cNvPr id="86083" name="Text Box 42"/>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lf</a:t>
              </a:r>
            </a:p>
          </p:txBody>
        </p:sp>
        <p:sp>
          <p:nvSpPr>
            <p:cNvPr id="86084" name="Text Box 43"/>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000099"/>
                  </a:solidFill>
                </a:rPr>
                <a:t>value</a:t>
              </a:r>
            </a:p>
          </p:txBody>
        </p:sp>
        <p:sp>
          <p:nvSpPr>
            <p:cNvPr id="86085" name="Text Box 44"/>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000099"/>
                  </a:solidFill>
                </a:rPr>
                <a:t>header field name</a:t>
              </a:r>
            </a:p>
          </p:txBody>
        </p:sp>
      </p:grpSp>
      <p:grpSp>
        <p:nvGrpSpPr>
          <p:cNvPr id="86042" name="Group 46"/>
          <p:cNvGrpSpPr>
            <a:grpSpLocks/>
          </p:cNvGrpSpPr>
          <p:nvPr/>
        </p:nvGrpSpPr>
        <p:grpSpPr bwMode="auto">
          <a:xfrm>
            <a:off x="1139825" y="3619500"/>
            <a:ext cx="4565650" cy="446088"/>
            <a:chOff x="192" y="1894"/>
            <a:chExt cx="2876" cy="281"/>
          </a:xfrm>
        </p:grpSpPr>
        <p:sp>
          <p:nvSpPr>
            <p:cNvPr id="86068" name="Rectangle 47"/>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69" name="Line 48"/>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0" name="Line 49"/>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1" name="Line 50"/>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2" name="Line 51"/>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73" name="Text Box 52"/>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cr</a:t>
              </a:r>
            </a:p>
          </p:txBody>
        </p:sp>
        <p:sp>
          <p:nvSpPr>
            <p:cNvPr id="86074" name="Text Box 53"/>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lf</a:t>
              </a:r>
            </a:p>
          </p:txBody>
        </p:sp>
        <p:sp>
          <p:nvSpPr>
            <p:cNvPr id="86075" name="Text Box 54"/>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000099"/>
                  </a:solidFill>
                </a:rPr>
                <a:t>value</a:t>
              </a:r>
            </a:p>
          </p:txBody>
        </p:sp>
        <p:sp>
          <p:nvSpPr>
            <p:cNvPr id="86076" name="Text Box 55"/>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000099"/>
                  </a:solidFill>
                </a:rPr>
                <a:t>header field name</a:t>
              </a:r>
            </a:p>
          </p:txBody>
        </p:sp>
      </p:grpSp>
      <p:sp>
        <p:nvSpPr>
          <p:cNvPr id="86043" name="Line 56"/>
          <p:cNvSpPr>
            <a:spLocks noChangeShapeType="1"/>
          </p:cNvSpPr>
          <p:nvPr/>
        </p:nvSpPr>
        <p:spPr bwMode="auto">
          <a:xfrm>
            <a:off x="1143000" y="2590800"/>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6044" name="Group 61"/>
          <p:cNvGrpSpPr>
            <a:grpSpLocks/>
          </p:cNvGrpSpPr>
          <p:nvPr/>
        </p:nvGrpSpPr>
        <p:grpSpPr bwMode="auto">
          <a:xfrm>
            <a:off x="974725" y="2814638"/>
            <a:ext cx="331788" cy="461962"/>
            <a:chOff x="462" y="1727"/>
            <a:chExt cx="209" cy="291"/>
          </a:xfrm>
        </p:grpSpPr>
        <p:sp>
          <p:nvSpPr>
            <p:cNvPr id="86065" name="Rectangle 59"/>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66" name="Text Box 57"/>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a:t>
              </a:r>
            </a:p>
          </p:txBody>
        </p:sp>
        <p:sp>
          <p:nvSpPr>
            <p:cNvPr id="86067" name="Text Box 58"/>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a:t>
              </a:r>
            </a:p>
          </p:txBody>
        </p:sp>
      </p:grpSp>
      <p:sp>
        <p:nvSpPr>
          <p:cNvPr id="86045" name="Line 62"/>
          <p:cNvSpPr>
            <a:spLocks noChangeShapeType="1"/>
          </p:cNvSpPr>
          <p:nvPr/>
        </p:nvSpPr>
        <p:spPr bwMode="auto">
          <a:xfrm>
            <a:off x="5707063" y="2578100"/>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6046" name="Group 63"/>
          <p:cNvGrpSpPr>
            <a:grpSpLocks/>
          </p:cNvGrpSpPr>
          <p:nvPr/>
        </p:nvGrpSpPr>
        <p:grpSpPr bwMode="auto">
          <a:xfrm>
            <a:off x="5538788" y="2801938"/>
            <a:ext cx="331787" cy="461962"/>
            <a:chOff x="462" y="1727"/>
            <a:chExt cx="209" cy="291"/>
          </a:xfrm>
        </p:grpSpPr>
        <p:sp>
          <p:nvSpPr>
            <p:cNvPr id="86062" name="Rectangle 64"/>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63" name="Text Box 65"/>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a:t>
              </a:r>
            </a:p>
          </p:txBody>
        </p:sp>
        <p:sp>
          <p:nvSpPr>
            <p:cNvPr id="86064" name="Text Box 66"/>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a:t>
              </a:r>
            </a:p>
          </p:txBody>
        </p:sp>
      </p:grpSp>
      <p:grpSp>
        <p:nvGrpSpPr>
          <p:cNvPr id="86047" name="Group 77"/>
          <p:cNvGrpSpPr>
            <a:grpSpLocks/>
          </p:cNvGrpSpPr>
          <p:nvPr/>
        </p:nvGrpSpPr>
        <p:grpSpPr bwMode="auto">
          <a:xfrm>
            <a:off x="1138238" y="4065588"/>
            <a:ext cx="963612" cy="446087"/>
            <a:chOff x="3105" y="2650"/>
            <a:chExt cx="607" cy="281"/>
          </a:xfrm>
        </p:grpSpPr>
        <p:sp>
          <p:nvSpPr>
            <p:cNvPr id="86058" name="Rectangle 68"/>
            <p:cNvSpPr>
              <a:spLocks noChangeArrowheads="1"/>
            </p:cNvSpPr>
            <p:nvPr/>
          </p:nvSpPr>
          <p:spPr bwMode="auto">
            <a:xfrm>
              <a:off x="3105" y="2650"/>
              <a:ext cx="607"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59" name="Line 72"/>
            <p:cNvSpPr>
              <a:spLocks noChangeShapeType="1"/>
            </p:cNvSpPr>
            <p:nvPr/>
          </p:nvSpPr>
          <p:spPr bwMode="auto">
            <a:xfrm>
              <a:off x="3406" y="2652"/>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60" name="Text Box 73"/>
            <p:cNvSpPr txBox="1">
              <a:spLocks noChangeArrowheads="1"/>
            </p:cNvSpPr>
            <p:nvPr/>
          </p:nvSpPr>
          <p:spPr bwMode="auto">
            <a:xfrm>
              <a:off x="3140" y="2663"/>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cr</a:t>
              </a:r>
            </a:p>
          </p:txBody>
        </p:sp>
        <p:sp>
          <p:nvSpPr>
            <p:cNvPr id="86061" name="Text Box 74"/>
            <p:cNvSpPr txBox="1">
              <a:spLocks noChangeArrowheads="1"/>
            </p:cNvSpPr>
            <p:nvPr/>
          </p:nvSpPr>
          <p:spPr bwMode="auto">
            <a:xfrm>
              <a:off x="3436" y="267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lf</a:t>
              </a:r>
            </a:p>
          </p:txBody>
        </p:sp>
      </p:grpSp>
      <p:sp>
        <p:nvSpPr>
          <p:cNvPr id="86048" name="Rectangle 78"/>
          <p:cNvSpPr>
            <a:spLocks noChangeArrowheads="1"/>
          </p:cNvSpPr>
          <p:nvPr/>
        </p:nvSpPr>
        <p:spPr bwMode="auto">
          <a:xfrm>
            <a:off x="1138238" y="4513263"/>
            <a:ext cx="5170487" cy="11207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49" name="Text Box 80"/>
          <p:cNvSpPr txBox="1">
            <a:spLocks noChangeArrowheads="1"/>
          </p:cNvSpPr>
          <p:nvPr/>
        </p:nvSpPr>
        <p:spPr bwMode="auto">
          <a:xfrm>
            <a:off x="3074988" y="4837113"/>
            <a:ext cx="1411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solidFill>
                  <a:srgbClr val="000099"/>
                </a:solidFill>
              </a:rPr>
              <a:t>entity body</a:t>
            </a:r>
          </a:p>
        </p:txBody>
      </p:sp>
      <p:grpSp>
        <p:nvGrpSpPr>
          <p:cNvPr id="86050" name="Group 81"/>
          <p:cNvGrpSpPr>
            <a:grpSpLocks/>
          </p:cNvGrpSpPr>
          <p:nvPr/>
        </p:nvGrpSpPr>
        <p:grpSpPr bwMode="auto">
          <a:xfrm>
            <a:off x="974725" y="4851400"/>
            <a:ext cx="331788" cy="461963"/>
            <a:chOff x="462" y="1727"/>
            <a:chExt cx="209" cy="291"/>
          </a:xfrm>
        </p:grpSpPr>
        <p:sp>
          <p:nvSpPr>
            <p:cNvPr id="86055" name="Rectangle 82"/>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56" name="Text Box 83"/>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a:t>
              </a:r>
            </a:p>
          </p:txBody>
        </p:sp>
        <p:sp>
          <p:nvSpPr>
            <p:cNvPr id="86057" name="Text Box 84"/>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a:t>
              </a:r>
            </a:p>
          </p:txBody>
        </p:sp>
      </p:grpSp>
      <p:grpSp>
        <p:nvGrpSpPr>
          <p:cNvPr id="86051" name="Group 85"/>
          <p:cNvGrpSpPr>
            <a:grpSpLocks/>
          </p:cNvGrpSpPr>
          <p:nvPr/>
        </p:nvGrpSpPr>
        <p:grpSpPr bwMode="auto">
          <a:xfrm>
            <a:off x="6134100" y="4841875"/>
            <a:ext cx="331788" cy="461963"/>
            <a:chOff x="462" y="1727"/>
            <a:chExt cx="209" cy="291"/>
          </a:xfrm>
        </p:grpSpPr>
        <p:sp>
          <p:nvSpPr>
            <p:cNvPr id="86052" name="Rectangle 86"/>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endParaRPr lang="en-US" altLang="en-US"/>
            </a:p>
          </p:txBody>
        </p:sp>
        <p:sp>
          <p:nvSpPr>
            <p:cNvPr id="86053" name="Text Box 87"/>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a:t>
              </a:r>
            </a:p>
          </p:txBody>
        </p:sp>
        <p:sp>
          <p:nvSpPr>
            <p:cNvPr id="86054" name="Text Box 88"/>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a:t>~</a:t>
              </a:r>
            </a:p>
          </p:txBody>
        </p:sp>
      </p:grpSp>
    </p:spTree>
    <p:extLst>
      <p:ext uri="{BB962C8B-B14F-4D97-AF65-F5344CB8AC3E}">
        <p14:creationId xmlns:p14="http://schemas.microsoft.com/office/powerpoint/2010/main" val="4169029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200">
                <a:latin typeface="Tahoma" pitchFamily="34" charset="0"/>
              </a:rPr>
              <a:t>2-</a:t>
            </a:r>
            <a:fld id="{053D5B6D-2088-4EDF-9F28-2B31C0896006}" type="slidenum">
              <a:rPr lang="en-US" altLang="en-US" sz="1200">
                <a:latin typeface="Tahoma" pitchFamily="34" charset="0"/>
              </a:rPr>
              <a:pPr/>
              <a:t>38</a:t>
            </a:fld>
            <a:endParaRPr lang="en-US" altLang="en-US" sz="1200">
              <a:latin typeface="Tahoma" pitchFamily="34" charset="0"/>
            </a:endParaRPr>
          </a:p>
        </p:txBody>
      </p:sp>
      <p:pic>
        <p:nvPicPr>
          <p:cNvPr id="92163" name="Picture 1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895350"/>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2"/>
          <p:cNvSpPr>
            <a:spLocks noGrp="1" noChangeArrowheads="1"/>
          </p:cNvSpPr>
          <p:nvPr>
            <p:ph type="title"/>
          </p:nvPr>
        </p:nvSpPr>
        <p:spPr>
          <a:xfrm>
            <a:off x="533400" y="158750"/>
            <a:ext cx="7772400" cy="979488"/>
          </a:xfrm>
        </p:spPr>
        <p:txBody>
          <a:bodyPr/>
          <a:lstStyle/>
          <a:p>
            <a:r>
              <a:rPr lang="en-US" altLang="en-US" sz="4000">
                <a:ea typeface="ＭＳ Ｐゴシック" pitchFamily="34" charset="-128"/>
              </a:rPr>
              <a:t>HTTP response message</a:t>
            </a:r>
            <a:endParaRPr lang="en-US" altLang="en-US">
              <a:ea typeface="ＭＳ Ｐゴシック" pitchFamily="34" charset="-128"/>
            </a:endParaRPr>
          </a:p>
        </p:txBody>
      </p:sp>
      <p:sp>
        <p:nvSpPr>
          <p:cNvPr id="92165" name="Text Box 5"/>
          <p:cNvSpPr txBox="1">
            <a:spLocks noChangeArrowheads="1"/>
          </p:cNvSpPr>
          <p:nvPr/>
        </p:nvSpPr>
        <p:spPr bwMode="auto">
          <a:xfrm>
            <a:off x="139700" y="1397000"/>
            <a:ext cx="17907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spcBef>
                <a:spcPct val="0"/>
              </a:spcBef>
              <a:buClrTx/>
              <a:buSzTx/>
              <a:buFontTx/>
              <a:buNone/>
            </a:pPr>
            <a:r>
              <a:rPr lang="en-US" altLang="en-US">
                <a:solidFill>
                  <a:srgbClr val="CC0000"/>
                </a:solidFill>
              </a:rPr>
              <a:t>status line</a:t>
            </a:r>
          </a:p>
          <a:p>
            <a:pPr>
              <a:spcBef>
                <a:spcPct val="0"/>
              </a:spcBef>
              <a:buClrTx/>
              <a:buSzTx/>
              <a:buFontTx/>
              <a:buNone/>
            </a:pPr>
            <a:r>
              <a:rPr lang="en-US" altLang="en-US">
                <a:solidFill>
                  <a:srgbClr val="CC0000"/>
                </a:solidFill>
              </a:rPr>
              <a:t>(protocol</a:t>
            </a:r>
          </a:p>
          <a:p>
            <a:pPr>
              <a:spcBef>
                <a:spcPct val="0"/>
              </a:spcBef>
              <a:buClrTx/>
              <a:buSzTx/>
              <a:buFontTx/>
              <a:buNone/>
            </a:pPr>
            <a:r>
              <a:rPr lang="en-US" altLang="en-US">
                <a:solidFill>
                  <a:srgbClr val="CC0000"/>
                </a:solidFill>
              </a:rPr>
              <a:t>status code</a:t>
            </a:r>
          </a:p>
          <a:p>
            <a:pPr>
              <a:spcBef>
                <a:spcPct val="0"/>
              </a:spcBef>
              <a:buClrTx/>
              <a:buSzTx/>
              <a:buFontTx/>
              <a:buNone/>
            </a:pPr>
            <a:r>
              <a:rPr lang="en-US" altLang="en-US">
                <a:solidFill>
                  <a:srgbClr val="CC0000"/>
                </a:solidFill>
              </a:rPr>
              <a:t>status phrase)</a:t>
            </a:r>
            <a:endParaRPr lang="en-US" altLang="en-US" sz="2400">
              <a:solidFill>
                <a:srgbClr val="CC0000"/>
              </a:solidFill>
            </a:endParaRPr>
          </a:p>
        </p:txBody>
      </p:sp>
      <p:sp>
        <p:nvSpPr>
          <p:cNvPr id="92166" name="Line 6"/>
          <p:cNvSpPr>
            <a:spLocks noChangeShapeType="1"/>
          </p:cNvSpPr>
          <p:nvPr/>
        </p:nvSpPr>
        <p:spPr bwMode="auto">
          <a:xfrm>
            <a:off x="1358900" y="1914525"/>
            <a:ext cx="923925" cy="2571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67" name="Freeform 7"/>
          <p:cNvSpPr>
            <a:spLocks/>
          </p:cNvSpPr>
          <p:nvPr/>
        </p:nvSpPr>
        <p:spPr bwMode="auto">
          <a:xfrm>
            <a:off x="2057400" y="2305050"/>
            <a:ext cx="257175" cy="2941638"/>
          </a:xfrm>
          <a:custGeom>
            <a:avLst/>
            <a:gdLst>
              <a:gd name="T0" fmla="*/ 2147483647 w 162"/>
              <a:gd name="T1" fmla="*/ 2147483647 h 1428"/>
              <a:gd name="T2" fmla="*/ 0 w 162"/>
              <a:gd name="T3" fmla="*/ 0 h 1428"/>
              <a:gd name="T4" fmla="*/ 0 w 162"/>
              <a:gd name="T5" fmla="*/ 2147483647 h 1428"/>
              <a:gd name="T6" fmla="*/ 2147483647 w 162"/>
              <a:gd name="T7" fmla="*/ 2147483647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168" name="Text Box 8"/>
          <p:cNvSpPr txBox="1">
            <a:spLocks noChangeArrowheads="1"/>
          </p:cNvSpPr>
          <p:nvPr/>
        </p:nvSpPr>
        <p:spPr bwMode="auto">
          <a:xfrm>
            <a:off x="893763" y="3286125"/>
            <a:ext cx="974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gn="r">
              <a:spcBef>
                <a:spcPct val="0"/>
              </a:spcBef>
              <a:buClrTx/>
              <a:buSzTx/>
              <a:buFontTx/>
              <a:buNone/>
            </a:pPr>
            <a:r>
              <a:rPr lang="en-US" altLang="en-US">
                <a:solidFill>
                  <a:srgbClr val="CC0000"/>
                </a:solidFill>
              </a:rPr>
              <a:t>header</a:t>
            </a:r>
          </a:p>
          <a:p>
            <a:pPr algn="r">
              <a:spcBef>
                <a:spcPct val="0"/>
              </a:spcBef>
              <a:buClrTx/>
              <a:buSzTx/>
              <a:buFontTx/>
              <a:buNone/>
            </a:pPr>
            <a:r>
              <a:rPr lang="en-US" altLang="en-US">
                <a:solidFill>
                  <a:srgbClr val="CC0000"/>
                </a:solidFill>
              </a:rPr>
              <a:t> lines</a:t>
            </a:r>
            <a:endParaRPr lang="en-US" altLang="en-US" sz="2400">
              <a:solidFill>
                <a:srgbClr val="CC0000"/>
              </a:solidFill>
            </a:endParaRPr>
          </a:p>
        </p:txBody>
      </p:sp>
      <p:sp>
        <p:nvSpPr>
          <p:cNvPr id="92169" name="Line 9"/>
          <p:cNvSpPr>
            <a:spLocks noChangeShapeType="1"/>
          </p:cNvSpPr>
          <p:nvPr/>
        </p:nvSpPr>
        <p:spPr bwMode="auto">
          <a:xfrm flipV="1">
            <a:off x="1543050" y="5418138"/>
            <a:ext cx="757238" cy="21272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70" name="Text Box 10"/>
          <p:cNvSpPr txBox="1">
            <a:spLocks noChangeArrowheads="1"/>
          </p:cNvSpPr>
          <p:nvPr/>
        </p:nvSpPr>
        <p:spPr bwMode="auto">
          <a:xfrm>
            <a:off x="242888" y="4846638"/>
            <a:ext cx="13795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spcBef>
                <a:spcPct val="0"/>
              </a:spcBef>
              <a:buClrTx/>
              <a:buSzTx/>
              <a:buFontTx/>
              <a:buNone/>
            </a:pPr>
            <a:r>
              <a:rPr lang="en-US" altLang="en-US">
                <a:solidFill>
                  <a:srgbClr val="CC0000"/>
                </a:solidFill>
              </a:rPr>
              <a:t>data, e.g., </a:t>
            </a:r>
          </a:p>
          <a:p>
            <a:pPr>
              <a:spcBef>
                <a:spcPct val="0"/>
              </a:spcBef>
              <a:buClrTx/>
              <a:buSzTx/>
              <a:buFontTx/>
              <a:buNone/>
            </a:pPr>
            <a:r>
              <a:rPr lang="en-US" altLang="en-US">
                <a:solidFill>
                  <a:srgbClr val="CC0000"/>
                </a:solidFill>
              </a:rPr>
              <a:t>requested</a:t>
            </a:r>
          </a:p>
          <a:p>
            <a:pPr>
              <a:spcBef>
                <a:spcPct val="0"/>
              </a:spcBef>
              <a:buClrTx/>
              <a:buSzTx/>
              <a:buFontTx/>
              <a:buNone/>
            </a:pPr>
            <a:r>
              <a:rPr lang="en-US" altLang="en-US">
                <a:solidFill>
                  <a:srgbClr val="CC0000"/>
                </a:solidFill>
              </a:rPr>
              <a:t>HTML file</a:t>
            </a:r>
            <a:endParaRPr lang="en-US" altLang="en-US" sz="2400">
              <a:solidFill>
                <a:srgbClr val="CC0000"/>
              </a:solidFill>
            </a:endParaRPr>
          </a:p>
        </p:txBody>
      </p:sp>
      <p:sp>
        <p:nvSpPr>
          <p:cNvPr id="92171" name="Rectangle 15"/>
          <p:cNvSpPr>
            <a:spLocks noChangeArrowheads="1"/>
          </p:cNvSpPr>
          <p:nvPr/>
        </p:nvSpPr>
        <p:spPr bwMode="auto">
          <a:xfrm>
            <a:off x="2243138" y="2044700"/>
            <a:ext cx="631190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pPr>
              <a:lnSpc>
                <a:spcPct val="90000"/>
              </a:lnSpc>
              <a:spcBef>
                <a:spcPct val="0"/>
              </a:spcBef>
            </a:pPr>
            <a:r>
              <a:rPr lang="en-US" altLang="en-US" sz="1800" b="1">
                <a:latin typeface="Courier New" pitchFamily="49" charset="0"/>
              </a:rPr>
              <a:t>HTTP/1.1 200 OK\r\n</a:t>
            </a:r>
          </a:p>
          <a:p>
            <a:pPr>
              <a:lnSpc>
                <a:spcPct val="90000"/>
              </a:lnSpc>
              <a:spcBef>
                <a:spcPct val="0"/>
              </a:spcBef>
            </a:pPr>
            <a:r>
              <a:rPr lang="en-US" altLang="en-US" sz="1800" b="1">
                <a:latin typeface="Courier New" pitchFamily="49" charset="0"/>
              </a:rPr>
              <a:t>Date: Sun, 26 Sep 2010 20:09:20 GMT\r\n</a:t>
            </a:r>
          </a:p>
          <a:p>
            <a:pPr>
              <a:lnSpc>
                <a:spcPct val="90000"/>
              </a:lnSpc>
              <a:spcBef>
                <a:spcPct val="0"/>
              </a:spcBef>
            </a:pPr>
            <a:r>
              <a:rPr lang="en-US" altLang="en-US" sz="1800" b="1">
                <a:latin typeface="Courier New" pitchFamily="49" charset="0"/>
              </a:rPr>
              <a:t>Server: Apache/2.0.52 (CentOS)\r\n</a:t>
            </a:r>
          </a:p>
          <a:p>
            <a:pPr>
              <a:lnSpc>
                <a:spcPct val="90000"/>
              </a:lnSpc>
              <a:spcBef>
                <a:spcPct val="0"/>
              </a:spcBef>
            </a:pPr>
            <a:r>
              <a:rPr lang="en-US" altLang="en-US" sz="1800" b="1">
                <a:latin typeface="Courier New" pitchFamily="49" charset="0"/>
              </a:rPr>
              <a:t>Last-Modified: Tue, 30 Oct 2007 17:00:02 GMT\r\n</a:t>
            </a:r>
          </a:p>
          <a:p>
            <a:pPr>
              <a:lnSpc>
                <a:spcPct val="90000"/>
              </a:lnSpc>
              <a:spcBef>
                <a:spcPct val="0"/>
              </a:spcBef>
            </a:pPr>
            <a:r>
              <a:rPr lang="en-US" altLang="en-US" sz="1800" b="1">
                <a:latin typeface="Courier New" pitchFamily="49" charset="0"/>
              </a:rPr>
              <a:t>ETag: "17dc6-a5c-bf716880"\r\n</a:t>
            </a:r>
          </a:p>
          <a:p>
            <a:pPr>
              <a:lnSpc>
                <a:spcPct val="90000"/>
              </a:lnSpc>
              <a:spcBef>
                <a:spcPct val="0"/>
              </a:spcBef>
            </a:pPr>
            <a:r>
              <a:rPr lang="en-US" altLang="en-US" sz="1800" b="1">
                <a:latin typeface="Courier New" pitchFamily="49" charset="0"/>
              </a:rPr>
              <a:t>Accept-Ranges: bytes\r\n</a:t>
            </a:r>
          </a:p>
          <a:p>
            <a:pPr>
              <a:lnSpc>
                <a:spcPct val="90000"/>
              </a:lnSpc>
              <a:spcBef>
                <a:spcPct val="0"/>
              </a:spcBef>
            </a:pPr>
            <a:r>
              <a:rPr lang="en-US" altLang="en-US" sz="1800" b="1">
                <a:latin typeface="Courier New" pitchFamily="49" charset="0"/>
              </a:rPr>
              <a:t>Content-Length: 2652\r\n</a:t>
            </a:r>
          </a:p>
          <a:p>
            <a:pPr>
              <a:lnSpc>
                <a:spcPct val="90000"/>
              </a:lnSpc>
              <a:spcBef>
                <a:spcPct val="0"/>
              </a:spcBef>
            </a:pPr>
            <a:r>
              <a:rPr lang="en-US" altLang="en-US" sz="1800" b="1">
                <a:latin typeface="Courier New" pitchFamily="49" charset="0"/>
              </a:rPr>
              <a:t>Keep-Alive: timeout=10, max=100\r\n</a:t>
            </a:r>
          </a:p>
          <a:p>
            <a:pPr>
              <a:lnSpc>
                <a:spcPct val="90000"/>
              </a:lnSpc>
              <a:spcBef>
                <a:spcPct val="0"/>
              </a:spcBef>
            </a:pPr>
            <a:r>
              <a:rPr lang="en-US" altLang="en-US" sz="1800" b="1">
                <a:latin typeface="Courier New" pitchFamily="49" charset="0"/>
              </a:rPr>
              <a:t>Connection: Keep-Alive\r\n</a:t>
            </a:r>
          </a:p>
          <a:p>
            <a:pPr>
              <a:lnSpc>
                <a:spcPct val="90000"/>
              </a:lnSpc>
              <a:spcBef>
                <a:spcPct val="0"/>
              </a:spcBef>
            </a:pPr>
            <a:r>
              <a:rPr lang="en-US" altLang="en-US" sz="1800" b="1">
                <a:latin typeface="Courier New" pitchFamily="49" charset="0"/>
              </a:rPr>
              <a:t>Content-Type: text/html; charset=ISO-8859-1\r\n</a:t>
            </a:r>
          </a:p>
          <a:p>
            <a:pPr>
              <a:lnSpc>
                <a:spcPct val="90000"/>
              </a:lnSpc>
              <a:spcBef>
                <a:spcPct val="0"/>
              </a:spcBef>
            </a:pPr>
            <a:r>
              <a:rPr lang="en-US" altLang="en-US" sz="1800" b="1">
                <a:latin typeface="Courier New" pitchFamily="49" charset="0"/>
              </a:rPr>
              <a:t>\r\n</a:t>
            </a:r>
          </a:p>
          <a:p>
            <a:pPr>
              <a:lnSpc>
                <a:spcPct val="90000"/>
              </a:lnSpc>
              <a:spcBef>
                <a:spcPct val="0"/>
              </a:spcBef>
            </a:pPr>
            <a:r>
              <a:rPr lang="it-IT" altLang="en-US" sz="1800" b="1">
                <a:latin typeface="Courier New" pitchFamily="49" charset="0"/>
              </a:rPr>
              <a:t>data data data data data ... </a:t>
            </a:r>
            <a:endParaRPr lang="en-US" altLang="en-US" sz="1800" b="1">
              <a:latin typeface="Courier New" pitchFamily="49" charset="0"/>
            </a:endParaRPr>
          </a:p>
        </p:txBody>
      </p:sp>
      <p:sp>
        <p:nvSpPr>
          <p:cNvPr id="92172" name="TextBox 1"/>
          <p:cNvSpPr txBox="1">
            <a:spLocks noChangeArrowheads="1"/>
          </p:cNvSpPr>
          <p:nvPr/>
        </p:nvSpPr>
        <p:spPr bwMode="auto">
          <a:xfrm>
            <a:off x="339725" y="6199188"/>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itchFamily="34" charset="0"/>
                <a:ea typeface="ＭＳ Ｐゴシック" pitchFamily="34" charset="-128"/>
              </a:defRPr>
            </a:lvl1pPr>
            <a:lvl2pPr marL="742950" indent="-285750">
              <a:defRPr sz="2000">
                <a:solidFill>
                  <a:schemeClr val="tx1"/>
                </a:solidFill>
                <a:latin typeface="Arial" pitchFamily="34" charset="0"/>
                <a:ea typeface="ＭＳ Ｐゴシック" pitchFamily="34" charset="-128"/>
              </a:defRPr>
            </a:lvl2pPr>
            <a:lvl3pPr marL="1143000" indent="-228600">
              <a:defRPr sz="2000">
                <a:solidFill>
                  <a:schemeClr val="tx1"/>
                </a:solidFill>
                <a:latin typeface="Arial" pitchFamily="34" charset="0"/>
                <a:ea typeface="ＭＳ Ｐゴシック" pitchFamily="34" charset="-128"/>
              </a:defRPr>
            </a:lvl3pPr>
            <a:lvl4pPr marL="1600200" indent="-228600">
              <a:defRPr sz="2000">
                <a:solidFill>
                  <a:schemeClr val="tx1"/>
                </a:solidFill>
                <a:latin typeface="Arial" pitchFamily="34" charset="0"/>
                <a:ea typeface="ＭＳ Ｐゴシック" pitchFamily="34" charset="-128"/>
              </a:defRPr>
            </a:lvl4pPr>
            <a:lvl5pPr marL="2057400" indent="-228600">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itchFamily="34" charset="0"/>
                <a:ea typeface="ＭＳ Ｐゴシック" pitchFamily="34" charset="-128"/>
              </a:defRPr>
            </a:lvl9pPr>
          </a:lstStyle>
          <a:p>
            <a:r>
              <a:rPr lang="en-US" altLang="en-US" sz="1400"/>
              <a:t>* Check out the online interactive exercises for more examples: h</a:t>
            </a:r>
            <a:r>
              <a:rPr lang="en-US" altLang="en-US" sz="1200"/>
              <a:t>ttp://gaia.cs.umass.edu/kurose_ross/interactive/</a:t>
            </a:r>
          </a:p>
        </p:txBody>
      </p:sp>
    </p:spTree>
    <p:extLst>
      <p:ext uri="{BB962C8B-B14F-4D97-AF65-F5344CB8AC3E}">
        <p14:creationId xmlns:p14="http://schemas.microsoft.com/office/powerpoint/2010/main" val="3514261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41899"/>
            <a:ext cx="8382000" cy="5152430"/>
          </a:xfrm>
          <a:prstGeom prst="rect">
            <a:avLst/>
          </a:prstGeom>
        </p:spPr>
      </p:pic>
    </p:spTree>
    <p:extLst>
      <p:ext uri="{BB962C8B-B14F-4D97-AF65-F5344CB8AC3E}">
        <p14:creationId xmlns:p14="http://schemas.microsoft.com/office/powerpoint/2010/main" val="388217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is a website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3141435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1143000"/>
          </a:xfrm>
        </p:spPr>
        <p:txBody>
          <a:bodyPr>
            <a:normAutofit fontScale="90000"/>
          </a:bodyPr>
          <a:lstStyle/>
          <a:p>
            <a:r>
              <a:rPr lang="en-US" b="1" dirty="0">
                <a:solidFill>
                  <a:schemeClr val="bg1"/>
                </a:solidFill>
              </a:rPr>
              <a:t>Status Codes</a:t>
            </a:r>
            <a:br>
              <a:rPr lang="en-US" b="1" dirty="0">
                <a:solidFill>
                  <a:schemeClr val="bg1"/>
                </a:solidFill>
              </a:rPr>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4659540"/>
              </p:ext>
            </p:extLst>
          </p:nvPr>
        </p:nvGraphicFramePr>
        <p:xfrm>
          <a:off x="2514600" y="2514600"/>
          <a:ext cx="4038600" cy="1828800"/>
        </p:xfrm>
        <a:graphic>
          <a:graphicData uri="http://schemas.openxmlformats.org/drawingml/2006/table">
            <a:tbl>
              <a:tblPr>
                <a:tableStyleId>{3C2FFA5D-87B4-456A-9821-1D502468CF0F}</a:tableStyleId>
              </a:tblPr>
              <a:tblGrid>
                <a:gridCol w="20574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0">
                <a:tc>
                  <a:txBody>
                    <a:bodyPr/>
                    <a:lstStyle/>
                    <a:p>
                      <a:r>
                        <a:rPr lang="en-US" dirty="0">
                          <a:hlinkClick r:id="rId2"/>
                        </a:rPr>
                        <a:t>1xx </a:t>
                      </a:r>
                      <a:endParaRPr lang="en-US" dirty="0">
                        <a:solidFill>
                          <a:schemeClr val="bg1"/>
                        </a:solidFill>
                      </a:endParaRPr>
                    </a:p>
                  </a:txBody>
                  <a:tcPr anchor="ctr"/>
                </a:tc>
                <a:tc>
                  <a:txBody>
                    <a:bodyPr/>
                    <a:lstStyle/>
                    <a:p>
                      <a:r>
                        <a:rPr lang="en-US"/>
                        <a:t>Informational</a:t>
                      </a:r>
                      <a:endParaRPr lang="en-US">
                        <a:solidFill>
                          <a:schemeClr val="bg1"/>
                        </a:solidFill>
                      </a:endParaRPr>
                    </a:p>
                  </a:txBody>
                  <a:tcPr anchor="ctr"/>
                </a:tc>
                <a:extLst>
                  <a:ext uri="{0D108BD9-81ED-4DB2-BD59-A6C34878D82A}">
                    <a16:rowId xmlns:a16="http://schemas.microsoft.com/office/drawing/2014/main" val="10000"/>
                  </a:ext>
                </a:extLst>
              </a:tr>
              <a:tr h="0">
                <a:tc>
                  <a:txBody>
                    <a:bodyPr/>
                    <a:lstStyle/>
                    <a:p>
                      <a:r>
                        <a:rPr lang="en-US" dirty="0">
                          <a:hlinkClick r:id="rId2"/>
                        </a:rPr>
                        <a:t>2xx</a:t>
                      </a:r>
                      <a:endParaRPr lang="en-US" dirty="0">
                        <a:solidFill>
                          <a:schemeClr val="bg1"/>
                        </a:solidFill>
                      </a:endParaRPr>
                    </a:p>
                  </a:txBody>
                  <a:tcPr anchor="ctr"/>
                </a:tc>
                <a:tc>
                  <a:txBody>
                    <a:bodyPr/>
                    <a:lstStyle/>
                    <a:p>
                      <a:r>
                        <a:rPr lang="en-US"/>
                        <a:t>Success</a:t>
                      </a:r>
                      <a:endParaRPr lang="en-US">
                        <a:solidFill>
                          <a:schemeClr val="bg1"/>
                        </a:solidFill>
                      </a:endParaRPr>
                    </a:p>
                  </a:txBody>
                  <a:tcPr anchor="ctr"/>
                </a:tc>
                <a:extLst>
                  <a:ext uri="{0D108BD9-81ED-4DB2-BD59-A6C34878D82A}">
                    <a16:rowId xmlns:a16="http://schemas.microsoft.com/office/drawing/2014/main" val="10001"/>
                  </a:ext>
                </a:extLst>
              </a:tr>
              <a:tr h="335280">
                <a:tc>
                  <a:txBody>
                    <a:bodyPr/>
                    <a:lstStyle/>
                    <a:p>
                      <a:r>
                        <a:rPr lang="en-US">
                          <a:hlinkClick r:id="rId2"/>
                        </a:rPr>
                        <a:t>3xx</a:t>
                      </a:r>
                      <a:endParaRPr lang="en-US">
                        <a:solidFill>
                          <a:schemeClr val="bg1"/>
                        </a:solidFill>
                      </a:endParaRPr>
                    </a:p>
                  </a:txBody>
                  <a:tcPr anchor="ctr"/>
                </a:tc>
                <a:tc>
                  <a:txBody>
                    <a:bodyPr/>
                    <a:lstStyle/>
                    <a:p>
                      <a:r>
                        <a:rPr lang="en-US"/>
                        <a:t>Redirection</a:t>
                      </a:r>
                      <a:endParaRPr lang="en-US">
                        <a:solidFill>
                          <a:schemeClr val="bg1"/>
                        </a:solidFill>
                      </a:endParaRPr>
                    </a:p>
                  </a:txBody>
                  <a:tcPr anchor="ctr"/>
                </a:tc>
                <a:extLst>
                  <a:ext uri="{0D108BD9-81ED-4DB2-BD59-A6C34878D82A}">
                    <a16:rowId xmlns:a16="http://schemas.microsoft.com/office/drawing/2014/main" val="10002"/>
                  </a:ext>
                </a:extLst>
              </a:tr>
              <a:tr h="0">
                <a:tc>
                  <a:txBody>
                    <a:bodyPr/>
                    <a:lstStyle/>
                    <a:p>
                      <a:r>
                        <a:rPr lang="en-US">
                          <a:hlinkClick r:id="rId2"/>
                        </a:rPr>
                        <a:t>4xx</a:t>
                      </a:r>
                      <a:endParaRPr lang="en-US">
                        <a:solidFill>
                          <a:schemeClr val="bg1"/>
                        </a:solidFill>
                      </a:endParaRPr>
                    </a:p>
                  </a:txBody>
                  <a:tcPr anchor="ctr"/>
                </a:tc>
                <a:tc>
                  <a:txBody>
                    <a:bodyPr/>
                    <a:lstStyle/>
                    <a:p>
                      <a:r>
                        <a:rPr lang="en-US"/>
                        <a:t>Client Error</a:t>
                      </a:r>
                      <a:endParaRPr lang="en-US">
                        <a:solidFill>
                          <a:schemeClr val="bg1"/>
                        </a:solidFill>
                      </a:endParaRPr>
                    </a:p>
                  </a:txBody>
                  <a:tcPr anchor="ctr"/>
                </a:tc>
                <a:extLst>
                  <a:ext uri="{0D108BD9-81ED-4DB2-BD59-A6C34878D82A}">
                    <a16:rowId xmlns:a16="http://schemas.microsoft.com/office/drawing/2014/main" val="10003"/>
                  </a:ext>
                </a:extLst>
              </a:tr>
              <a:tr h="0">
                <a:tc>
                  <a:txBody>
                    <a:bodyPr/>
                    <a:lstStyle/>
                    <a:p>
                      <a:r>
                        <a:rPr lang="en-US" dirty="0">
                          <a:hlinkClick r:id="rId2"/>
                        </a:rPr>
                        <a:t>5xx</a:t>
                      </a:r>
                      <a:endParaRPr lang="en-US" dirty="0">
                        <a:solidFill>
                          <a:schemeClr val="bg1"/>
                        </a:solidFill>
                      </a:endParaRPr>
                    </a:p>
                  </a:txBody>
                  <a:tcPr anchor="ctr"/>
                </a:tc>
                <a:tc>
                  <a:txBody>
                    <a:bodyPr/>
                    <a:lstStyle/>
                    <a:p>
                      <a:r>
                        <a:rPr lang="en-US" dirty="0"/>
                        <a:t>Server Error</a:t>
                      </a:r>
                      <a:endParaRPr lang="en-US" dirty="0">
                        <a:solidFill>
                          <a:schemeClr val="bg1"/>
                        </a:solidFill>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45228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950" y="1066800"/>
            <a:ext cx="7715250" cy="5481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extBox 2"/>
          <p:cNvSpPr txBox="1"/>
          <p:nvPr/>
        </p:nvSpPr>
        <p:spPr>
          <a:xfrm>
            <a:off x="3505200" y="337457"/>
            <a:ext cx="3200400" cy="523220"/>
          </a:xfrm>
          <a:prstGeom prst="rect">
            <a:avLst/>
          </a:prstGeom>
          <a:noFill/>
        </p:spPr>
        <p:txBody>
          <a:bodyPr wrap="square" rtlCol="0">
            <a:spAutoFit/>
          </a:bodyPr>
          <a:lstStyle/>
          <a:p>
            <a:r>
              <a:rPr lang="en-US" sz="2800" dirty="0">
                <a:solidFill>
                  <a:schemeClr val="bg1"/>
                </a:solidFill>
              </a:rPr>
              <a:t>Response code </a:t>
            </a:r>
          </a:p>
        </p:txBody>
      </p:sp>
    </p:spTree>
    <p:extLst>
      <p:ext uri="{BB962C8B-B14F-4D97-AF65-F5344CB8AC3E}">
        <p14:creationId xmlns:p14="http://schemas.microsoft.com/office/powerpoint/2010/main" val="320036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0"/>
            <a:ext cx="7772400" cy="1362075"/>
          </a:xfrm>
        </p:spPr>
        <p:txBody>
          <a:bodyPr/>
          <a:lstStyle/>
          <a:p>
            <a:pPr algn="ctr"/>
            <a:r>
              <a:rPr lang="en-US" dirty="0">
                <a:solidFill>
                  <a:schemeClr val="bg1"/>
                </a:solidFill>
              </a:rPr>
              <a:t>Start Lines</a:t>
            </a:r>
            <a:br>
              <a:rPr lang="en-US" dirty="0">
                <a:solidFill>
                  <a:schemeClr val="bg1"/>
                </a:solidFill>
              </a:rPr>
            </a:br>
            <a:endParaRPr lang="en-US" dirty="0"/>
          </a:p>
        </p:txBody>
      </p:sp>
      <p:sp>
        <p:nvSpPr>
          <p:cNvPr id="3" name="Text Placeholder 2"/>
          <p:cNvSpPr>
            <a:spLocks noGrp="1"/>
          </p:cNvSpPr>
          <p:nvPr>
            <p:ph type="body" idx="1"/>
          </p:nvPr>
        </p:nvSpPr>
        <p:spPr/>
        <p:txBody>
          <a:bodyPr>
            <a:noAutofit/>
          </a:bodyPr>
          <a:lstStyle/>
          <a:p>
            <a:r>
              <a:rPr lang="en-US" sz="2400" b="1" dirty="0">
                <a:solidFill>
                  <a:schemeClr val="bg1"/>
                </a:solidFill>
              </a:rPr>
              <a:t> </a:t>
            </a:r>
          </a:p>
          <a:p>
            <a:r>
              <a:rPr lang="en-US" sz="2400" dirty="0">
                <a:solidFill>
                  <a:schemeClr val="bg1"/>
                </a:solidFill>
              </a:rPr>
              <a:t>All </a:t>
            </a:r>
            <a:r>
              <a:rPr lang="en-US" sz="2400" dirty="0">
                <a:solidFill>
                  <a:srgbClr val="FF0000"/>
                </a:solidFill>
              </a:rPr>
              <a:t>HTTP</a:t>
            </a:r>
            <a:r>
              <a:rPr lang="en-US" sz="2400" dirty="0">
                <a:solidFill>
                  <a:schemeClr val="bg1"/>
                </a:solidFill>
              </a:rPr>
              <a:t> messages begin with a </a:t>
            </a:r>
            <a:r>
              <a:rPr lang="en-US" sz="2400" dirty="0">
                <a:solidFill>
                  <a:srgbClr val="FF0000"/>
                </a:solidFill>
              </a:rPr>
              <a:t>start line</a:t>
            </a:r>
            <a:r>
              <a:rPr lang="en-US" sz="2400" dirty="0">
                <a:solidFill>
                  <a:schemeClr val="bg1"/>
                </a:solidFill>
              </a:rPr>
              <a:t>. The start line for a </a:t>
            </a:r>
            <a:r>
              <a:rPr lang="en-US" sz="2400" dirty="0">
                <a:solidFill>
                  <a:schemeClr val="accent1"/>
                </a:solidFill>
              </a:rPr>
              <a:t>request message </a:t>
            </a:r>
            <a:r>
              <a:rPr lang="en-US" sz="2400" dirty="0">
                <a:solidFill>
                  <a:schemeClr val="bg1"/>
                </a:solidFill>
              </a:rPr>
              <a:t>says ‘</a:t>
            </a:r>
            <a:r>
              <a:rPr lang="en-US" sz="2400" i="1" dirty="0">
                <a:solidFill>
                  <a:srgbClr val="FF0000"/>
                </a:solidFill>
              </a:rPr>
              <a:t>what to do </a:t>
            </a:r>
            <a:r>
              <a:rPr lang="en-US" sz="2400" dirty="0">
                <a:solidFill>
                  <a:schemeClr val="bg1"/>
                </a:solidFill>
              </a:rPr>
              <a:t>’ . The </a:t>
            </a:r>
            <a:r>
              <a:rPr lang="en-US" sz="2400" dirty="0">
                <a:solidFill>
                  <a:srgbClr val="FF0000"/>
                </a:solidFill>
              </a:rPr>
              <a:t>start line </a:t>
            </a:r>
            <a:r>
              <a:rPr lang="en-US" sz="2400" dirty="0">
                <a:solidFill>
                  <a:schemeClr val="bg1"/>
                </a:solidFill>
              </a:rPr>
              <a:t>for a </a:t>
            </a:r>
            <a:r>
              <a:rPr lang="en-US" sz="2400" dirty="0">
                <a:solidFill>
                  <a:schemeClr val="accent1"/>
                </a:solidFill>
              </a:rPr>
              <a:t>response message </a:t>
            </a:r>
            <a:r>
              <a:rPr lang="en-US" sz="2400" dirty="0">
                <a:solidFill>
                  <a:schemeClr val="bg1"/>
                </a:solidFill>
              </a:rPr>
              <a:t>says </a:t>
            </a:r>
            <a:r>
              <a:rPr lang="en-US" sz="2400" i="1" dirty="0">
                <a:solidFill>
                  <a:srgbClr val="FF0000"/>
                </a:solidFill>
              </a:rPr>
              <a:t>what happened</a:t>
            </a:r>
            <a:r>
              <a:rPr lang="en-US" sz="2400" i="1" dirty="0">
                <a:solidFill>
                  <a:schemeClr val="bg1"/>
                </a:solidFill>
              </a:rPr>
              <a:t>.</a:t>
            </a:r>
            <a:endParaRPr lang="en-US" sz="2400" dirty="0">
              <a:solidFill>
                <a:schemeClr val="bg1"/>
              </a:solidFill>
            </a:endParaRPr>
          </a:p>
          <a:p>
            <a:endParaRPr lang="en-US" sz="2400" dirty="0">
              <a:solidFill>
                <a:schemeClr val="bg1"/>
              </a:solidFill>
            </a:endParaRPr>
          </a:p>
        </p:txBody>
      </p:sp>
      <p:sp>
        <p:nvSpPr>
          <p:cNvPr id="5" name="TextBox 4"/>
          <p:cNvSpPr txBox="1"/>
          <p:nvPr/>
        </p:nvSpPr>
        <p:spPr>
          <a:xfrm>
            <a:off x="914400" y="4466047"/>
            <a:ext cx="7391400" cy="646331"/>
          </a:xfrm>
          <a:prstGeom prst="rect">
            <a:avLst/>
          </a:prstGeom>
          <a:noFill/>
          <a:ln w="38100">
            <a:solidFill>
              <a:schemeClr val="bg1">
                <a:lumMod val="50000"/>
              </a:schemeClr>
            </a:solidFill>
          </a:ln>
        </p:spPr>
        <p:txBody>
          <a:bodyPr wrap="square" rtlCol="0">
            <a:spAutoFit/>
          </a:bodyPr>
          <a:lstStyle/>
          <a:p>
            <a:r>
              <a:rPr lang="en-US" dirty="0">
                <a:solidFill>
                  <a:schemeClr val="bg1"/>
                </a:solidFill>
              </a:rPr>
              <a:t>GET /hello.htm HTTP/1.1                       (This is Request-Line sent by the client) </a:t>
            </a:r>
          </a:p>
          <a:p>
            <a:r>
              <a:rPr lang="en-US" dirty="0">
                <a:solidFill>
                  <a:schemeClr val="bg1"/>
                </a:solidFill>
              </a:rPr>
              <a:t>HTTP/1.1 200 OK                                      (This is Status-Line sent by the server)</a:t>
            </a:r>
          </a:p>
        </p:txBody>
      </p:sp>
    </p:spTree>
    <p:extLst>
      <p:ext uri="{BB962C8B-B14F-4D97-AF65-F5344CB8AC3E}">
        <p14:creationId xmlns:p14="http://schemas.microsoft.com/office/powerpoint/2010/main" val="2911939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2363788"/>
            <a:ext cx="7848600" cy="25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9176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295400"/>
            <a:ext cx="8077200" cy="4953000"/>
          </a:xfrm>
        </p:spPr>
        <p:txBody>
          <a:bodyPr>
            <a:noAutofit/>
          </a:bodyPr>
          <a:lstStyle/>
          <a:p>
            <a:pPr algn="l"/>
            <a:br>
              <a:rPr lang="en-US" sz="1800" b="1" dirty="0">
                <a:solidFill>
                  <a:schemeClr val="bg1"/>
                </a:solidFill>
              </a:rPr>
            </a:br>
            <a:r>
              <a:rPr lang="en-US" sz="2400" dirty="0">
                <a:solidFill>
                  <a:srgbClr val="FF0000"/>
                </a:solidFill>
              </a:rPr>
              <a:t>message-header = field-name ":" [ field-value ]</a:t>
            </a:r>
            <a:br>
              <a:rPr lang="en-US" sz="2400" dirty="0">
                <a:solidFill>
                  <a:srgbClr val="FF0000"/>
                </a:solidFill>
              </a:rPr>
            </a:br>
            <a:br>
              <a:rPr lang="en-US" sz="2400" dirty="0">
                <a:solidFill>
                  <a:srgbClr val="FF0000"/>
                </a:solidFill>
              </a:rPr>
            </a:br>
            <a:r>
              <a:rPr lang="en-US" sz="2400" dirty="0">
                <a:solidFill>
                  <a:srgbClr val="FF0000"/>
                </a:solidFill>
              </a:rPr>
              <a:t>HTTP message headers </a:t>
            </a:r>
            <a:r>
              <a:rPr lang="en-US" sz="2400" dirty="0">
                <a:solidFill>
                  <a:schemeClr val="bg1"/>
                </a:solidFill>
              </a:rPr>
              <a:t>are used to precisely describe the resource being fetched or the behavior of the server or the client. There are </a:t>
            </a:r>
            <a:r>
              <a:rPr lang="en-US" sz="2400" dirty="0">
                <a:solidFill>
                  <a:schemeClr val="accent1"/>
                </a:solidFill>
              </a:rPr>
              <a:t>four</a:t>
            </a:r>
            <a:r>
              <a:rPr lang="en-US" sz="2400" dirty="0">
                <a:solidFill>
                  <a:schemeClr val="bg1"/>
                </a:solidFill>
              </a:rPr>
              <a:t> types of </a:t>
            </a:r>
            <a:r>
              <a:rPr lang="en-US" sz="2400" dirty="0">
                <a:solidFill>
                  <a:srgbClr val="FF0000"/>
                </a:solidFill>
              </a:rPr>
              <a:t>HTTP message headers</a:t>
            </a:r>
            <a:r>
              <a:rPr lang="en-US" sz="2400" dirty="0">
                <a:solidFill>
                  <a:schemeClr val="bg1"/>
                </a:solidFill>
              </a:rPr>
              <a:t>:</a:t>
            </a:r>
            <a:br>
              <a:rPr lang="en-US" sz="2400" dirty="0">
                <a:solidFill>
                  <a:srgbClr val="FF0000"/>
                </a:solidFill>
              </a:rPr>
            </a:br>
            <a:br>
              <a:rPr lang="en-US" sz="2400" dirty="0">
                <a:solidFill>
                  <a:srgbClr val="FF0000"/>
                </a:solidFill>
              </a:rPr>
            </a:br>
            <a:r>
              <a:rPr lang="en-US" sz="2200" dirty="0">
                <a:solidFill>
                  <a:schemeClr val="bg1"/>
                </a:solidFill>
              </a:rPr>
              <a:t>1- </a:t>
            </a:r>
            <a:r>
              <a:rPr lang="en-US" sz="2200" dirty="0">
                <a:solidFill>
                  <a:schemeClr val="accent1"/>
                </a:solidFill>
              </a:rPr>
              <a:t>General headers </a:t>
            </a:r>
            <a:r>
              <a:rPr lang="en-US" sz="2200" dirty="0">
                <a:solidFill>
                  <a:schemeClr val="bg1"/>
                </a:solidFill>
              </a:rPr>
              <a:t>have general applicability for both request and response messages.</a:t>
            </a:r>
            <a:br>
              <a:rPr lang="en-US" sz="2200" dirty="0">
                <a:solidFill>
                  <a:schemeClr val="bg1"/>
                </a:solidFill>
              </a:rPr>
            </a:br>
            <a:r>
              <a:rPr lang="en-US" sz="2200" dirty="0">
                <a:solidFill>
                  <a:schemeClr val="bg1"/>
                </a:solidFill>
              </a:rPr>
              <a:t>2-</a:t>
            </a:r>
            <a:r>
              <a:rPr lang="en-US" sz="2200" dirty="0">
                <a:solidFill>
                  <a:schemeClr val="accent1"/>
                </a:solidFill>
              </a:rPr>
              <a:t>Request headers </a:t>
            </a:r>
            <a:r>
              <a:rPr lang="en-US" sz="2200" dirty="0">
                <a:solidFill>
                  <a:schemeClr val="bg1"/>
                </a:solidFill>
              </a:rPr>
              <a:t>provide more information about the request.</a:t>
            </a:r>
            <a:br>
              <a:rPr lang="en-US" sz="2200" dirty="0">
                <a:solidFill>
                  <a:schemeClr val="bg1"/>
                </a:solidFill>
              </a:rPr>
            </a:br>
            <a:r>
              <a:rPr lang="en-US" sz="2200" dirty="0">
                <a:solidFill>
                  <a:schemeClr val="bg1"/>
                </a:solidFill>
              </a:rPr>
              <a:t>3- </a:t>
            </a:r>
            <a:r>
              <a:rPr lang="en-US" sz="2200" dirty="0">
                <a:solidFill>
                  <a:schemeClr val="accent1"/>
                </a:solidFill>
              </a:rPr>
              <a:t>Response headers </a:t>
            </a:r>
            <a:r>
              <a:rPr lang="en-US" sz="2200" dirty="0">
                <a:solidFill>
                  <a:schemeClr val="bg1"/>
                </a:solidFill>
              </a:rPr>
              <a:t>provide more information about the request. </a:t>
            </a:r>
            <a:br>
              <a:rPr lang="en-US" sz="2200" dirty="0">
                <a:solidFill>
                  <a:schemeClr val="bg1"/>
                </a:solidFill>
              </a:rPr>
            </a:br>
            <a:r>
              <a:rPr lang="en-US" sz="2200" dirty="0">
                <a:solidFill>
                  <a:schemeClr val="bg1"/>
                </a:solidFill>
              </a:rPr>
              <a:t>4</a:t>
            </a:r>
            <a:r>
              <a:rPr lang="en-US" sz="2200" dirty="0">
                <a:solidFill>
                  <a:schemeClr val="accent1"/>
                </a:solidFill>
              </a:rPr>
              <a:t>-Entity headers </a:t>
            </a:r>
            <a:r>
              <a:rPr lang="en-US" sz="2200" dirty="0">
                <a:solidFill>
                  <a:schemeClr val="bg1"/>
                </a:solidFill>
              </a:rPr>
              <a:t>define meta information about the entity-body or, if no body is present, about the resource identified by the request.</a:t>
            </a:r>
            <a:br>
              <a:rPr lang="en-US" sz="2400" dirty="0">
                <a:solidFill>
                  <a:srgbClr val="FF0000"/>
                </a:solidFill>
              </a:rPr>
            </a:br>
            <a:br>
              <a:rPr lang="en-US" sz="2400" dirty="0">
                <a:solidFill>
                  <a:schemeClr val="bg1"/>
                </a:solidFill>
              </a:rPr>
            </a:br>
            <a:r>
              <a:rPr lang="en-US" sz="2400" dirty="0">
                <a:solidFill>
                  <a:schemeClr val="bg1"/>
                </a:solidFill>
              </a:rPr>
              <a:t> </a:t>
            </a:r>
            <a:br>
              <a:rPr lang="en-US" sz="2400" dirty="0">
                <a:solidFill>
                  <a:schemeClr val="bg1"/>
                </a:solidFill>
              </a:rPr>
            </a:br>
            <a:endParaRPr lang="en-US" sz="1800" dirty="0">
              <a:solidFill>
                <a:schemeClr val="bg1"/>
              </a:solidFill>
            </a:endParaRPr>
          </a:p>
        </p:txBody>
      </p:sp>
      <p:sp>
        <p:nvSpPr>
          <p:cNvPr id="3" name="Subtitle 2"/>
          <p:cNvSpPr>
            <a:spLocks noGrp="1"/>
          </p:cNvSpPr>
          <p:nvPr>
            <p:ph type="subTitle" idx="1"/>
          </p:nvPr>
        </p:nvSpPr>
        <p:spPr>
          <a:xfrm>
            <a:off x="1219200" y="228600"/>
            <a:ext cx="6400800" cy="838200"/>
          </a:xfrm>
        </p:spPr>
        <p:txBody>
          <a:bodyPr/>
          <a:lstStyle/>
          <a:p>
            <a:r>
              <a:rPr lang="en-US" b="1" dirty="0">
                <a:solidFill>
                  <a:schemeClr val="bg1"/>
                </a:solidFill>
              </a:rPr>
              <a:t>Headers</a:t>
            </a:r>
            <a:endParaRPr lang="en-US" dirty="0"/>
          </a:p>
        </p:txBody>
      </p:sp>
    </p:spTree>
    <p:extLst>
      <p:ext uri="{BB962C8B-B14F-4D97-AF65-F5344CB8AC3E}">
        <p14:creationId xmlns:p14="http://schemas.microsoft.com/office/powerpoint/2010/main" val="2740820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i="1" dirty="0">
                <a:solidFill>
                  <a:schemeClr val="bg1"/>
                </a:solidFill>
                <a:latin typeface="Times New Roman" pitchFamily="18" charset="0"/>
              </a:rPr>
              <a:t>Header format</a:t>
            </a:r>
            <a:endParaRPr lang="en-US" dirty="0">
              <a:solidFill>
                <a:schemeClr val="bg1"/>
              </a:solidFill>
            </a:endParaRPr>
          </a:p>
        </p:txBody>
      </p:sp>
      <p:pic>
        <p:nvPicPr>
          <p:cNvPr id="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2819400"/>
            <a:ext cx="7210065" cy="183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2912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i="1" dirty="0">
                <a:solidFill>
                  <a:schemeClr val="bg1"/>
                </a:solidFill>
                <a:latin typeface="Times New Roman" pitchFamily="18" charset="0"/>
              </a:rPr>
              <a:t>General headers</a:t>
            </a:r>
            <a:endParaRPr lang="en-US" dirty="0">
              <a:solidFill>
                <a:schemeClr val="bg1"/>
              </a:solidFill>
            </a:endParaRP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49717"/>
            <a:ext cx="8229600" cy="3026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575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i="1" dirty="0">
                <a:solidFill>
                  <a:schemeClr val="bg1"/>
                </a:solidFill>
                <a:latin typeface="Times New Roman" pitchFamily="18" charset="0"/>
              </a:rPr>
              <a:t>Request headers</a:t>
            </a:r>
            <a:endParaRPr lang="en-US" dirty="0">
              <a:solidFill>
                <a:schemeClr val="bg1"/>
              </a:solidFill>
            </a:endParaRPr>
          </a:p>
        </p:txBody>
      </p:sp>
      <p:pic>
        <p:nvPicPr>
          <p:cNvPr id="4"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01925" y="1600200"/>
            <a:ext cx="614014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95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i="1" dirty="0">
                <a:solidFill>
                  <a:schemeClr val="bg1"/>
                </a:solidFill>
                <a:latin typeface="Times New Roman" pitchFamily="18" charset="0"/>
              </a:rPr>
              <a:t>Response headers</a:t>
            </a:r>
            <a:endParaRPr lang="en-US" dirty="0">
              <a:solidFill>
                <a:schemeClr val="bg1"/>
              </a:solidFill>
            </a:endParaRP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8229600" cy="2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059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i="1" dirty="0">
                <a:solidFill>
                  <a:schemeClr val="bg1"/>
                </a:solidFill>
                <a:latin typeface="Times New Roman" pitchFamily="18" charset="0"/>
              </a:rPr>
              <a:t>Entity headers</a:t>
            </a:r>
          </a:p>
        </p:txBody>
      </p:sp>
      <p:pic>
        <p:nvPicPr>
          <p:cNvPr id="4"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10269"/>
            <a:ext cx="8229600" cy="4505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02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Website is </a:t>
            </a:r>
            <a:endParaRPr lang="en-US" dirty="0"/>
          </a:p>
        </p:txBody>
      </p:sp>
      <p:sp>
        <p:nvSpPr>
          <p:cNvPr id="3" name="Content Placeholder 2"/>
          <p:cNvSpPr>
            <a:spLocks noGrp="1"/>
          </p:cNvSpPr>
          <p:nvPr>
            <p:ph idx="1"/>
          </p:nvPr>
        </p:nvSpPr>
        <p:spPr/>
        <p:txBody>
          <a:bodyPr/>
          <a:lstStyle/>
          <a:p>
            <a:r>
              <a:rPr lang="en-US" dirty="0">
                <a:solidFill>
                  <a:schemeClr val="bg1"/>
                </a:solidFill>
              </a:rPr>
              <a:t>a group of World Wide Web pages usually containing hyperlinks to each other and made available online by an individual, company, educational institution, government, or organization</a:t>
            </a:r>
          </a:p>
        </p:txBody>
      </p:sp>
    </p:spTree>
    <p:extLst>
      <p:ext uri="{BB962C8B-B14F-4D97-AF65-F5344CB8AC3E}">
        <p14:creationId xmlns:p14="http://schemas.microsoft.com/office/powerpoint/2010/main" val="1797701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772400" cy="1066799"/>
          </a:xfrm>
        </p:spPr>
        <p:txBody>
          <a:bodyPr>
            <a:normAutofit fontScale="90000"/>
          </a:bodyPr>
          <a:lstStyle/>
          <a:p>
            <a:r>
              <a:rPr lang="en-US" b="1" dirty="0">
                <a:solidFill>
                  <a:schemeClr val="bg1"/>
                </a:solidFill>
              </a:rPr>
              <a:t>Body</a:t>
            </a:r>
            <a:br>
              <a:rPr lang="en-US"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838200" y="2057400"/>
            <a:ext cx="7467600" cy="2743200"/>
          </a:xfrm>
        </p:spPr>
        <p:txBody>
          <a:bodyPr>
            <a:normAutofit/>
          </a:bodyPr>
          <a:lstStyle/>
          <a:p>
            <a:r>
              <a:rPr lang="en-US" sz="2400" dirty="0">
                <a:solidFill>
                  <a:schemeClr val="bg1"/>
                </a:solidFill>
              </a:rPr>
              <a:t>The message-body (if any) of an HTTP message is used to carry the entity-body associated with the request or response. The message-body differs from the entity-body only when a transfer-coding has been applied, as indicated by the Transfer-Encoding header field</a:t>
            </a:r>
          </a:p>
        </p:txBody>
      </p:sp>
    </p:spTree>
    <p:extLst>
      <p:ext uri="{BB962C8B-B14F-4D97-AF65-F5344CB8AC3E}">
        <p14:creationId xmlns:p14="http://schemas.microsoft.com/office/powerpoint/2010/main" val="650525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0"/>
            <a:ext cx="8229600" cy="1143000"/>
          </a:xfrm>
        </p:spPr>
        <p:txBody>
          <a:bodyPr/>
          <a:lstStyle/>
          <a:p>
            <a:r>
              <a:rPr lang="en-US" dirty="0">
                <a:solidFill>
                  <a:schemeClr val="bg1"/>
                </a:solidFill>
              </a:rPr>
              <a:t>Let’s try some commands</a:t>
            </a:r>
          </a:p>
        </p:txBody>
      </p:sp>
    </p:spTree>
    <p:extLst>
      <p:ext uri="{BB962C8B-B14F-4D97-AF65-F5344CB8AC3E}">
        <p14:creationId xmlns:p14="http://schemas.microsoft.com/office/powerpoint/2010/main" val="2564651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209800"/>
            <a:ext cx="7696200" cy="3200400"/>
          </a:xfrm>
        </p:spPr>
        <p:txBody>
          <a:bodyPr/>
          <a:lstStyle/>
          <a:p>
            <a:pPr marL="0" indent="0" algn="ctr">
              <a:buNone/>
            </a:pPr>
            <a:r>
              <a:rPr lang="en-US" i="1" dirty="0">
                <a:solidFill>
                  <a:schemeClr val="bg1"/>
                </a:solidFill>
              </a:rPr>
              <a:t>"Tell me and I forget. Show me and I remember. </a:t>
            </a:r>
            <a:r>
              <a:rPr lang="en-US" i="1" dirty="0">
                <a:solidFill>
                  <a:srgbClr val="FF0000"/>
                </a:solidFill>
              </a:rPr>
              <a:t>Involve</a:t>
            </a:r>
            <a:r>
              <a:rPr lang="en-US" i="1" dirty="0">
                <a:solidFill>
                  <a:schemeClr val="bg1"/>
                </a:solidFill>
              </a:rPr>
              <a:t> me and I understand." Chinese proverb</a:t>
            </a:r>
            <a:endParaRPr lang="en-US" dirty="0">
              <a:solidFill>
                <a:schemeClr val="bg1"/>
              </a:solidFill>
            </a:endParaRPr>
          </a:p>
        </p:txBody>
      </p:sp>
    </p:spTree>
    <p:extLst>
      <p:ext uri="{BB962C8B-B14F-4D97-AF65-F5344CB8AC3E}">
        <p14:creationId xmlns:p14="http://schemas.microsoft.com/office/powerpoint/2010/main" val="1893211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GET Example </a:t>
            </a:r>
          </a:p>
        </p:txBody>
      </p:sp>
      <p:pic>
        <p:nvPicPr>
          <p:cNvPr id="4"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0200" y="1371600"/>
            <a:ext cx="607302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501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229600" cy="5211763"/>
          </a:xfrm>
        </p:spPr>
        <p:txBody>
          <a:bodyPr>
            <a:noAutofit/>
          </a:bodyPr>
          <a:lstStyle/>
          <a:p>
            <a:pPr algn="just"/>
            <a:r>
              <a:rPr lang="en-US" altLang="en-US" sz="2400" i="1" dirty="0">
                <a:solidFill>
                  <a:schemeClr val="bg1"/>
                </a:solidFill>
                <a:latin typeface="Times New Roman" pitchFamily="18" charset="0"/>
              </a:rPr>
              <a:t>This example retrieves a document. We use the GET method to retrieve an image with the path </a:t>
            </a:r>
            <a:r>
              <a:rPr lang="en-US" altLang="en-US" sz="2400" i="1" dirty="0">
                <a:solidFill>
                  <a:srgbClr val="FF0000"/>
                </a:solidFill>
                <a:latin typeface="Times New Roman" pitchFamily="18" charset="0"/>
              </a:rPr>
              <a:t>/</a:t>
            </a:r>
            <a:r>
              <a:rPr lang="en-US" altLang="en-US" sz="2400" i="1" dirty="0" err="1">
                <a:solidFill>
                  <a:srgbClr val="FF0000"/>
                </a:solidFill>
                <a:latin typeface="Times New Roman" pitchFamily="18" charset="0"/>
              </a:rPr>
              <a:t>usr</a:t>
            </a:r>
            <a:r>
              <a:rPr lang="en-US" altLang="en-US" sz="2400" i="1" dirty="0">
                <a:solidFill>
                  <a:srgbClr val="FF0000"/>
                </a:solidFill>
                <a:latin typeface="Times New Roman" pitchFamily="18" charset="0"/>
              </a:rPr>
              <a:t>/bin/image1</a:t>
            </a:r>
            <a:r>
              <a:rPr lang="en-US" altLang="en-US" sz="2400" i="1" dirty="0">
                <a:solidFill>
                  <a:schemeClr val="bg1"/>
                </a:solidFill>
                <a:latin typeface="Times New Roman" pitchFamily="18" charset="0"/>
              </a:rPr>
              <a:t>. The request line shows the method (GET), the URL, and the HTTP version (1.1). The header has two lines that show that the client can accept images in the GIF or JPEG format. The request does not have a body. The response message contains the status line and four lines of header. The header lines define the date, server, MIME version, and length of the document. The body of the document follows the header (see Figure 27.16).</a:t>
            </a:r>
          </a:p>
        </p:txBody>
      </p:sp>
    </p:spTree>
    <p:extLst>
      <p:ext uri="{BB962C8B-B14F-4D97-AF65-F5344CB8AC3E}">
        <p14:creationId xmlns:p14="http://schemas.microsoft.com/office/powerpoint/2010/main" val="864800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Post example </a:t>
            </a:r>
          </a:p>
        </p:txBody>
      </p:sp>
      <p:pic>
        <p:nvPicPr>
          <p:cNvPr id="4"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47800" y="1295400"/>
            <a:ext cx="5791200" cy="482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705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229600" cy="5029200"/>
          </a:xfrm>
        </p:spPr>
        <p:txBody>
          <a:bodyPr>
            <a:normAutofit fontScale="92500" lnSpcReduction="10000"/>
          </a:bodyPr>
          <a:lstStyle/>
          <a:p>
            <a:r>
              <a:rPr lang="en-US" altLang="en-US" i="1" dirty="0">
                <a:solidFill>
                  <a:schemeClr val="bg1"/>
                </a:solidFill>
                <a:latin typeface="Times New Roman" pitchFamily="18" charset="0"/>
              </a:rPr>
              <a:t>HTTP uses ASCII characters. A client can directly connect to a server using TELNET, which logs into port 80. The next three lines show that the connection is successful. We then type three lines. The first shows the request line (GET method), the second is the header (defining the host), the third is a blank, terminating the request. The server response is seven lines starting with the status line. The blank line at the end terminates the server response. The file of 14,230 lines is received after the blank line (not shown here). The last line is the output by the client.</a:t>
            </a:r>
          </a:p>
          <a:p>
            <a:endParaRPr lang="en-US" dirty="0">
              <a:solidFill>
                <a:schemeClr val="bg1"/>
              </a:solidFill>
            </a:endParaRPr>
          </a:p>
        </p:txBody>
      </p:sp>
    </p:spTree>
    <p:extLst>
      <p:ext uri="{BB962C8B-B14F-4D97-AF65-F5344CB8AC3E}">
        <p14:creationId xmlns:p14="http://schemas.microsoft.com/office/powerpoint/2010/main" val="3492567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lstStyle/>
          <a:p>
            <a:r>
              <a:rPr lang="en-US" dirty="0">
                <a:solidFill>
                  <a:schemeClr val="bg1"/>
                </a:solidFill>
              </a:rPr>
              <a:t>What is Telnet </a:t>
            </a:r>
          </a:p>
        </p:txBody>
      </p:sp>
      <p:sp>
        <p:nvSpPr>
          <p:cNvPr id="3" name="Content Placeholder 2"/>
          <p:cNvSpPr>
            <a:spLocks noGrp="1"/>
          </p:cNvSpPr>
          <p:nvPr>
            <p:ph idx="1"/>
          </p:nvPr>
        </p:nvSpPr>
        <p:spPr/>
        <p:txBody>
          <a:bodyPr/>
          <a:lstStyle/>
          <a:p>
            <a:r>
              <a:rPr lang="en-US" b="1" dirty="0"/>
              <a:t> </a:t>
            </a:r>
            <a:endParaRPr lang="en-US" dirty="0"/>
          </a:p>
        </p:txBody>
      </p:sp>
      <p:sp>
        <p:nvSpPr>
          <p:cNvPr id="4" name="TextBox 3"/>
          <p:cNvSpPr txBox="1"/>
          <p:nvPr/>
        </p:nvSpPr>
        <p:spPr>
          <a:xfrm>
            <a:off x="762000" y="1905000"/>
            <a:ext cx="7848600" cy="3416320"/>
          </a:xfrm>
          <a:prstGeom prst="rect">
            <a:avLst/>
          </a:prstGeom>
          <a:noFill/>
        </p:spPr>
        <p:txBody>
          <a:bodyPr wrap="square" rtlCol="0">
            <a:spAutoFit/>
          </a:bodyPr>
          <a:lstStyle/>
          <a:p>
            <a:r>
              <a:rPr lang="en-US" sz="2400" dirty="0">
                <a:solidFill>
                  <a:schemeClr val="bg1"/>
                </a:solidFill>
              </a:rPr>
              <a:t>Telnet is a user command and an underlying </a:t>
            </a:r>
            <a:r>
              <a:rPr lang="en-US" sz="2400" dirty="0">
                <a:solidFill>
                  <a:schemeClr val="bg1"/>
                </a:solidFill>
                <a:hlinkClick r:id="rId2"/>
              </a:rPr>
              <a:t>TCP/IP</a:t>
            </a:r>
            <a:r>
              <a:rPr lang="en-US" sz="2400" dirty="0">
                <a:solidFill>
                  <a:schemeClr val="bg1"/>
                </a:solidFill>
              </a:rPr>
              <a:t> </a:t>
            </a:r>
            <a:r>
              <a:rPr lang="en-US" sz="2400" dirty="0">
                <a:solidFill>
                  <a:schemeClr val="bg1"/>
                </a:solidFill>
                <a:hlinkClick r:id="rId3"/>
              </a:rPr>
              <a:t>protocol</a:t>
            </a:r>
            <a:r>
              <a:rPr lang="en-US" sz="2400" dirty="0">
                <a:solidFill>
                  <a:schemeClr val="bg1"/>
                </a:solidFill>
              </a:rPr>
              <a:t> for accessing remote computers. Through Telnet, an administrator or another user can </a:t>
            </a:r>
            <a:r>
              <a:rPr lang="en-US" sz="2400" dirty="0">
                <a:solidFill>
                  <a:schemeClr val="bg1"/>
                </a:solidFill>
                <a:hlinkClick r:id="rId4"/>
              </a:rPr>
              <a:t>access</a:t>
            </a:r>
            <a:r>
              <a:rPr lang="en-US" sz="2400" dirty="0">
                <a:solidFill>
                  <a:schemeClr val="bg1"/>
                </a:solidFill>
              </a:rPr>
              <a:t> someone else's computer remotely. On the Web, </a:t>
            </a:r>
            <a:r>
              <a:rPr lang="en-US" sz="2400" dirty="0">
                <a:solidFill>
                  <a:schemeClr val="bg1"/>
                </a:solidFill>
                <a:hlinkClick r:id="rId5"/>
              </a:rPr>
              <a:t>HTTP</a:t>
            </a:r>
            <a:r>
              <a:rPr lang="en-US" sz="2400" dirty="0">
                <a:solidFill>
                  <a:schemeClr val="bg1"/>
                </a:solidFill>
              </a:rPr>
              <a:t> and FTP protocols allow you to request specific files from remote computers, but not to actually be logged on as a user of that computer. With Telnet, you log on as a regular user with whatever privileges you may have been granted to the specific </a:t>
            </a:r>
            <a:r>
              <a:rPr lang="en-US" sz="2400" dirty="0">
                <a:solidFill>
                  <a:schemeClr val="bg1"/>
                </a:solidFill>
                <a:hlinkClick r:id="rId6"/>
              </a:rPr>
              <a:t>application</a:t>
            </a:r>
            <a:r>
              <a:rPr lang="en-US" sz="2400" dirty="0">
                <a:solidFill>
                  <a:schemeClr val="bg1"/>
                </a:solidFill>
              </a:rPr>
              <a:t> and </a:t>
            </a:r>
            <a:r>
              <a:rPr lang="en-US" sz="2400" dirty="0">
                <a:solidFill>
                  <a:schemeClr val="bg1"/>
                </a:solidFill>
                <a:hlinkClick r:id="rId7"/>
              </a:rPr>
              <a:t>data</a:t>
            </a:r>
            <a:r>
              <a:rPr lang="en-US" sz="2400" dirty="0">
                <a:solidFill>
                  <a:schemeClr val="bg1"/>
                </a:solidFill>
              </a:rPr>
              <a:t> on that computer.</a:t>
            </a:r>
          </a:p>
        </p:txBody>
      </p:sp>
    </p:spTree>
    <p:extLst>
      <p:ext uri="{BB962C8B-B14F-4D97-AF65-F5344CB8AC3E}">
        <p14:creationId xmlns:p14="http://schemas.microsoft.com/office/powerpoint/2010/main" val="4242325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438400"/>
            <a:ext cx="8229600" cy="1143000"/>
          </a:xfrm>
        </p:spPr>
        <p:txBody>
          <a:bodyPr>
            <a:normAutofit/>
          </a:bodyPr>
          <a:lstStyle/>
          <a:p>
            <a:r>
              <a:rPr lang="en-US" dirty="0">
                <a:solidFill>
                  <a:schemeClr val="bg1"/>
                </a:solidFill>
              </a:rPr>
              <a:t>Let’s  use Telnet</a:t>
            </a:r>
          </a:p>
        </p:txBody>
      </p:sp>
    </p:spTree>
    <p:extLst>
      <p:ext uri="{BB962C8B-B14F-4D97-AF65-F5344CB8AC3E}">
        <p14:creationId xmlns:p14="http://schemas.microsoft.com/office/powerpoint/2010/main" val="1925638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29600" cy="4466885"/>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0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533400" y="228600"/>
            <a:ext cx="8229600" cy="868363"/>
          </a:xfrm>
        </p:spPr>
        <p:txBody>
          <a:bodyPr/>
          <a:lstStyle/>
          <a:p>
            <a:r>
              <a:rPr lang="en-US" altLang="en-US" sz="3600" dirty="0"/>
              <a:t>The TCP/IP protocol layers</a:t>
            </a:r>
          </a:p>
        </p:txBody>
      </p:sp>
      <p:graphicFrame>
        <p:nvGraphicFramePr>
          <p:cNvPr id="84995" name="Group 3"/>
          <p:cNvGraphicFramePr>
            <a:graphicFrameLocks noGrp="1"/>
          </p:cNvGraphicFramePr>
          <p:nvPr>
            <p:ph idx="1"/>
          </p:nvPr>
        </p:nvGraphicFramePr>
        <p:xfrm>
          <a:off x="762000" y="2286000"/>
          <a:ext cx="2362200" cy="3810002"/>
        </p:xfrm>
        <a:graphic>
          <a:graphicData uri="http://schemas.openxmlformats.org/drawingml/2006/table">
            <a:tbl>
              <a:tblPr/>
              <a:tblGrid>
                <a:gridCol w="2362200">
                  <a:extLst>
                    <a:ext uri="{9D8B030D-6E8A-4147-A177-3AD203B41FA5}">
                      <a16:colId xmlns:a16="http://schemas.microsoft.com/office/drawing/2014/main" val="20000"/>
                    </a:ext>
                  </a:extLst>
                </a:gridCol>
              </a:tblGrid>
              <a:tr h="763588">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Application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49300">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Transport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66763">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Internet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63588">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Data link</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66763">
                <a:tc>
                  <a:txBody>
                    <a:bodyPr/>
                    <a:lstStyle>
                      <a:lvl1pPr>
                        <a:spcBef>
                          <a:spcPct val="20000"/>
                        </a:spcBef>
                        <a:defRPr sz="2800">
                          <a:solidFill>
                            <a:schemeClr val="tx1"/>
                          </a:solidFill>
                          <a:latin typeface="Arial" charset="0"/>
                          <a:cs typeface="Arial" charset="0"/>
                        </a:defRPr>
                      </a:lvl1pPr>
                      <a:lvl2pPr>
                        <a:spcBef>
                          <a:spcPct val="20000"/>
                        </a:spcBef>
                        <a:defRPr sz="2400">
                          <a:solidFill>
                            <a:schemeClr val="tx1"/>
                          </a:solidFill>
                          <a:latin typeface="Arial" charset="0"/>
                          <a:cs typeface="Arial" charset="0"/>
                        </a:defRPr>
                      </a:lvl2pPr>
                      <a:lvl3pPr>
                        <a:spcBef>
                          <a:spcPct val="20000"/>
                        </a:spcBef>
                        <a:defRPr sz="2000">
                          <a:solidFill>
                            <a:schemeClr val="tx1"/>
                          </a:solidFill>
                          <a:latin typeface="Arial" charset="0"/>
                          <a:cs typeface="Arial" charset="0"/>
                        </a:defRPr>
                      </a:lvl3pPr>
                      <a:lvl4pPr>
                        <a:spcBef>
                          <a:spcPct val="20000"/>
                        </a:spcBef>
                        <a:defRPr>
                          <a:solidFill>
                            <a:schemeClr val="tx1"/>
                          </a:solidFill>
                          <a:latin typeface="Arial" charset="0"/>
                          <a:cs typeface="Arial" charset="0"/>
                        </a:defRPr>
                      </a:lvl4pPr>
                      <a:lvl5pPr>
                        <a:spcBef>
                          <a:spcPct val="20000"/>
                        </a:spcBef>
                        <a:defRPr>
                          <a:solidFill>
                            <a:schemeClr val="tx1"/>
                          </a:solidFill>
                          <a:latin typeface="Arial" charset="0"/>
                          <a:cs typeface="Arial" charset="0"/>
                        </a:defRPr>
                      </a:lvl5pPr>
                      <a:lvl6pPr fontAlgn="base">
                        <a:spcBef>
                          <a:spcPct val="20000"/>
                        </a:spcBef>
                        <a:spcAft>
                          <a:spcPct val="0"/>
                        </a:spcAft>
                        <a:defRPr>
                          <a:solidFill>
                            <a:schemeClr val="tx1"/>
                          </a:solidFill>
                          <a:latin typeface="Arial" charset="0"/>
                          <a:cs typeface="Arial" charset="0"/>
                        </a:defRPr>
                      </a:lvl6pPr>
                      <a:lvl7pPr fontAlgn="base">
                        <a:spcBef>
                          <a:spcPct val="20000"/>
                        </a:spcBef>
                        <a:spcAft>
                          <a:spcPct val="0"/>
                        </a:spcAft>
                        <a:defRPr>
                          <a:solidFill>
                            <a:schemeClr val="tx1"/>
                          </a:solidFill>
                          <a:latin typeface="Arial" charset="0"/>
                          <a:cs typeface="Arial" charset="0"/>
                        </a:defRPr>
                      </a:lvl7pPr>
                      <a:lvl8pPr fontAlgn="base">
                        <a:spcBef>
                          <a:spcPct val="20000"/>
                        </a:spcBef>
                        <a:spcAft>
                          <a:spcPct val="0"/>
                        </a:spcAft>
                        <a:defRPr>
                          <a:solidFill>
                            <a:schemeClr val="tx1"/>
                          </a:solidFill>
                          <a:latin typeface="Arial" charset="0"/>
                          <a:cs typeface="Arial" charset="0"/>
                        </a:defRPr>
                      </a:lvl8pPr>
                      <a:lvl9pPr fontAlgn="base">
                        <a:spcBef>
                          <a:spcPct val="2000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Arial" charset="0"/>
                          <a:cs typeface="Arial" charset="0"/>
                        </a:rPr>
                        <a:t>Physical</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85009" name="Text Box 17"/>
          <p:cNvSpPr txBox="1">
            <a:spLocks noChangeArrowheads="1"/>
          </p:cNvSpPr>
          <p:nvPr/>
        </p:nvSpPr>
        <p:spPr bwMode="auto">
          <a:xfrm>
            <a:off x="3276600" y="2286000"/>
            <a:ext cx="525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Get useful work done – retrieve Web pages, copy files, send and receive email, etc.</a:t>
            </a:r>
          </a:p>
        </p:txBody>
      </p:sp>
      <p:sp>
        <p:nvSpPr>
          <p:cNvPr id="85010" name="Text Box 18"/>
          <p:cNvSpPr txBox="1">
            <a:spLocks noChangeArrowheads="1"/>
          </p:cNvSpPr>
          <p:nvPr/>
        </p:nvSpPr>
        <p:spPr bwMode="auto">
          <a:xfrm>
            <a:off x="3276600" y="3048000"/>
            <a:ext cx="525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Make client-server connections and optionally control transmission speed, check for errors, etc.</a:t>
            </a:r>
          </a:p>
        </p:txBody>
      </p:sp>
      <p:sp>
        <p:nvSpPr>
          <p:cNvPr id="85011" name="Text Box 19"/>
          <p:cNvSpPr txBox="1">
            <a:spLocks noChangeArrowheads="1"/>
          </p:cNvSpPr>
          <p:nvPr/>
        </p:nvSpPr>
        <p:spPr bwMode="auto">
          <a:xfrm>
            <a:off x="3276600" y="38862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Route packets between networks</a:t>
            </a:r>
          </a:p>
        </p:txBody>
      </p:sp>
      <p:sp>
        <p:nvSpPr>
          <p:cNvPr id="85012" name="Text Box 20"/>
          <p:cNvSpPr txBox="1">
            <a:spLocks noChangeArrowheads="1"/>
          </p:cNvSpPr>
          <p:nvPr/>
        </p:nvSpPr>
        <p:spPr bwMode="auto">
          <a:xfrm>
            <a:off x="3276600" y="46482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Route data packets within the local area network</a:t>
            </a:r>
          </a:p>
        </p:txBody>
      </p:sp>
      <p:sp>
        <p:nvSpPr>
          <p:cNvPr id="85013" name="Text Box 21"/>
          <p:cNvSpPr txBox="1">
            <a:spLocks noChangeArrowheads="1"/>
          </p:cNvSpPr>
          <p:nvPr/>
        </p:nvSpPr>
        <p:spPr bwMode="auto">
          <a:xfrm>
            <a:off x="3200400" y="5334000"/>
            <a:ext cx="525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Specify what medium connects two nodes, how binary ones and zeros are differentiated, etc,</a:t>
            </a:r>
          </a:p>
        </p:txBody>
      </p:sp>
      <p:sp>
        <p:nvSpPr>
          <p:cNvPr id="85014" name="Text Box 22"/>
          <p:cNvSpPr txBox="1">
            <a:spLocks noChangeArrowheads="1"/>
          </p:cNvSpPr>
          <p:nvPr/>
        </p:nvSpPr>
        <p:spPr bwMode="auto">
          <a:xfrm>
            <a:off x="685800" y="1219200"/>
            <a:ext cx="800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solidFill>
                  <a:schemeClr val="tx2"/>
                </a:solidFill>
              </a:rPr>
              <a:t>The application program is </a:t>
            </a:r>
            <a:r>
              <a:rPr lang="en-US" altLang="en-US" sz="2000" dirty="0">
                <a:solidFill>
                  <a:srgbClr val="FF0000"/>
                </a:solidFill>
              </a:rPr>
              <a:t>king</a:t>
            </a:r>
            <a:r>
              <a:rPr lang="en-US" altLang="en-US" sz="2000" dirty="0">
                <a:solidFill>
                  <a:schemeClr val="tx2"/>
                </a:solidFill>
              </a:rPr>
              <a:t> – it gets work done using the lower level layers for communication between the client and server.</a:t>
            </a:r>
          </a:p>
        </p:txBody>
      </p:sp>
    </p:spTree>
    <p:extLst>
      <p:ext uri="{BB962C8B-B14F-4D97-AF65-F5344CB8AC3E}">
        <p14:creationId xmlns:p14="http://schemas.microsoft.com/office/powerpoint/2010/main" val="3837157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0"/>
            <a:ext cx="8229600" cy="1143000"/>
          </a:xfrm>
        </p:spPr>
        <p:txBody>
          <a:bodyPr/>
          <a:lstStyle/>
          <a:p>
            <a:r>
              <a:rPr lang="en-US" dirty="0">
                <a:solidFill>
                  <a:schemeClr val="bg1"/>
                </a:solidFill>
              </a:rPr>
              <a:t>We can use the browser also </a:t>
            </a:r>
          </a:p>
        </p:txBody>
      </p:sp>
    </p:spTree>
    <p:extLst>
      <p:ext uri="{BB962C8B-B14F-4D97-AF65-F5344CB8AC3E}">
        <p14:creationId xmlns:p14="http://schemas.microsoft.com/office/powerpoint/2010/main" val="1776892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Other Example </a:t>
            </a:r>
          </a:p>
        </p:txBody>
      </p:sp>
      <p:sp>
        <p:nvSpPr>
          <p:cNvPr id="3" name="Content Placeholder 2"/>
          <p:cNvSpPr>
            <a:spLocks noGrp="1"/>
          </p:cNvSpPr>
          <p:nvPr>
            <p:ph idx="1"/>
          </p:nvPr>
        </p:nvSpPr>
        <p:spPr/>
        <p:txBody>
          <a:bodyPr/>
          <a:lstStyle/>
          <a:p>
            <a:r>
              <a:rPr lang="en-US" b="1" dirty="0">
                <a:solidFill>
                  <a:schemeClr val="bg1"/>
                </a:solidFill>
              </a:rPr>
              <a:t> </a:t>
            </a:r>
            <a:r>
              <a:rPr lang="en-US" dirty="0">
                <a:hlinkClick r:id="rId3"/>
              </a:rPr>
              <a:t>rainmaker.wunderground.com</a:t>
            </a:r>
            <a:r>
              <a:rPr lang="en-US" dirty="0"/>
              <a:t> </a:t>
            </a:r>
            <a:r>
              <a:rPr lang="en-US" dirty="0">
                <a:solidFill>
                  <a:schemeClr val="bg1"/>
                </a:solidFill>
              </a:rPr>
              <a:t>:: weather via telnet!</a:t>
            </a:r>
          </a:p>
          <a:p>
            <a:r>
              <a:rPr lang="en-US" dirty="0">
                <a:solidFill>
                  <a:schemeClr val="bg1"/>
                </a:solidFill>
              </a:rPr>
              <a:t> </a:t>
            </a:r>
            <a:r>
              <a:rPr lang="en-US" dirty="0">
                <a:hlinkClick r:id="rId4"/>
              </a:rPr>
              <a:t>nyancat.dakko.us</a:t>
            </a:r>
            <a:r>
              <a:rPr lang="en-US" dirty="0"/>
              <a:t> </a:t>
            </a:r>
            <a:r>
              <a:rPr lang="en-US" dirty="0">
                <a:solidFill>
                  <a:schemeClr val="bg1"/>
                </a:solidFill>
              </a:rPr>
              <a:t> :: art animation</a:t>
            </a:r>
            <a:endParaRPr lang="en-US" b="1" dirty="0">
              <a:solidFill>
                <a:schemeClr val="bg1"/>
              </a:solidFill>
            </a:endParaRPr>
          </a:p>
          <a:p>
            <a:endParaRPr lang="en-US" dirty="0">
              <a:solidFill>
                <a:schemeClr val="bg1"/>
              </a:solidFill>
            </a:endParaRPr>
          </a:p>
          <a:p>
            <a:r>
              <a:rPr lang="en-US" dirty="0">
                <a:solidFill>
                  <a:schemeClr val="bg1"/>
                </a:solidFill>
                <a:hlinkClick r:id="rId5"/>
              </a:rPr>
              <a:t>telehack.com</a:t>
            </a:r>
            <a:r>
              <a:rPr lang="en-US" dirty="0">
                <a:solidFill>
                  <a:schemeClr val="bg1"/>
                </a:solidFill>
              </a:rPr>
              <a:t> :: talk to Eliza </a:t>
            </a:r>
            <a:endParaRPr lang="en-US" b="1"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287330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Latest version is  http 2</a:t>
            </a:r>
          </a:p>
        </p:txBody>
      </p:sp>
      <p:sp>
        <p:nvSpPr>
          <p:cNvPr id="3" name="Content Placeholder 2"/>
          <p:cNvSpPr>
            <a:spLocks noGrp="1"/>
          </p:cNvSpPr>
          <p:nvPr>
            <p:ph idx="1"/>
          </p:nvPr>
        </p:nvSpPr>
        <p:spPr/>
        <p:txBody>
          <a:bodyPr/>
          <a:lstStyle/>
          <a:p>
            <a:pPr marL="0" indent="0" algn="ctr">
              <a:buNone/>
            </a:pPr>
            <a:endParaRPr lang="en-US" dirty="0">
              <a:solidFill>
                <a:schemeClr val="bg1"/>
              </a:solidFill>
            </a:endParaRPr>
          </a:p>
          <a:p>
            <a:pPr marL="0" indent="0" algn="ctr">
              <a:buNone/>
            </a:pPr>
            <a:endParaRPr lang="en-US" dirty="0">
              <a:solidFill>
                <a:schemeClr val="bg1"/>
              </a:solidFill>
            </a:endParaRPr>
          </a:p>
          <a:p>
            <a:pPr marL="0" indent="0" algn="ctr">
              <a:buNone/>
            </a:pPr>
            <a:r>
              <a:rPr lang="en-US" i="1" dirty="0">
                <a:solidFill>
                  <a:schemeClr val="bg1"/>
                </a:solidFill>
                <a:hlinkClick r:id="rId2"/>
              </a:rPr>
              <a:t>The world with http 1.1 and http 2 </a:t>
            </a:r>
            <a:endParaRPr lang="en-US" i="1" dirty="0">
              <a:solidFill>
                <a:schemeClr val="bg1"/>
              </a:solidFill>
            </a:endParaRPr>
          </a:p>
        </p:txBody>
      </p:sp>
    </p:spTree>
    <p:extLst>
      <p:ext uri="{BB962C8B-B14F-4D97-AF65-F5344CB8AC3E}">
        <p14:creationId xmlns:p14="http://schemas.microsoft.com/office/powerpoint/2010/main" val="1673594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b="1" dirty="0">
                <a:solidFill>
                  <a:schemeClr val="bg1"/>
                </a:solidFill>
              </a:rPr>
              <a:t>HTTPS</a:t>
            </a:r>
            <a:endParaRPr lang="en-US" sz="5400" dirty="0">
              <a:solidFill>
                <a:schemeClr val="bg1"/>
              </a:solidFill>
            </a:endParaRPr>
          </a:p>
        </p:txBody>
      </p:sp>
      <p:sp>
        <p:nvSpPr>
          <p:cNvPr id="4" name="Content Placeholder 3"/>
          <p:cNvSpPr>
            <a:spLocks noGrp="1"/>
          </p:cNvSpPr>
          <p:nvPr>
            <p:ph idx="1"/>
          </p:nvPr>
        </p:nvSpPr>
        <p:spPr/>
        <p:txBody>
          <a:bodyPr/>
          <a:lstStyle/>
          <a:p>
            <a:pPr marL="0" indent="0" algn="ctr">
              <a:buNone/>
            </a:pPr>
            <a:r>
              <a:rPr lang="en-US" b="1" dirty="0">
                <a:solidFill>
                  <a:schemeClr val="bg1"/>
                </a:solidFill>
              </a:rPr>
              <a:t>Difference from HTTP</a:t>
            </a:r>
          </a:p>
          <a:p>
            <a:endParaRPr lang="en-US" dirty="0">
              <a:solidFill>
                <a:schemeClr val="bg1"/>
              </a:solidFill>
            </a:endParaRPr>
          </a:p>
          <a:p>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6000"/>
            <a:ext cx="7772400" cy="3733800"/>
          </a:xfrm>
          <a:prstGeom prst="rect">
            <a:avLst/>
          </a:prstGeom>
        </p:spPr>
      </p:pic>
    </p:spTree>
    <p:extLst>
      <p:ext uri="{BB962C8B-B14F-4D97-AF65-F5344CB8AC3E}">
        <p14:creationId xmlns:p14="http://schemas.microsoft.com/office/powerpoint/2010/main" val="3250433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609600"/>
            <a:ext cx="8229600" cy="5257800"/>
          </a:xfrm>
        </p:spPr>
        <p:txBody>
          <a:bodyPr>
            <a:noAutofit/>
          </a:bodyPr>
          <a:lstStyle/>
          <a:p>
            <a:r>
              <a:rPr lang="en-US" sz="1050" dirty="0"/>
              <a:t> </a:t>
            </a:r>
          </a:p>
          <a:p>
            <a:pPr marL="457200" indent="-457200">
              <a:buFont typeface="Arial" panose="020B0604020202020204" pitchFamily="34" charset="0"/>
              <a:buChar char="•"/>
            </a:pPr>
            <a:endParaRPr lang="en-US" sz="1050" dirty="0"/>
          </a:p>
        </p:txBody>
      </p:sp>
      <p:sp>
        <p:nvSpPr>
          <p:cNvPr id="4" name="Rectangle 3"/>
          <p:cNvSpPr/>
          <p:nvPr/>
        </p:nvSpPr>
        <p:spPr>
          <a:xfrm>
            <a:off x="349045" y="914400"/>
            <a:ext cx="8534400" cy="4893647"/>
          </a:xfrm>
          <a:prstGeom prst="rect">
            <a:avLst/>
          </a:prstGeom>
        </p:spPr>
        <p:txBody>
          <a:bodyPr wrap="square">
            <a:spAutoFit/>
          </a:bodyPr>
          <a:lstStyle/>
          <a:p>
            <a:endParaRPr lang="en-US" sz="2400" dirty="0">
              <a:solidFill>
                <a:schemeClr val="bg1"/>
              </a:solidFill>
            </a:endParaRPr>
          </a:p>
          <a:p>
            <a:r>
              <a:rPr lang="en-US" sz="2400" dirty="0">
                <a:solidFill>
                  <a:schemeClr val="bg1"/>
                </a:solidFill>
              </a:rPr>
              <a:t>1- </a:t>
            </a:r>
            <a:r>
              <a:rPr lang="en-US" sz="2400" dirty="0">
                <a:solidFill>
                  <a:srgbClr val="FF0000"/>
                </a:solidFill>
              </a:rPr>
              <a:t>HTTPS</a:t>
            </a:r>
            <a:r>
              <a:rPr lang="en-US" sz="2400" dirty="0">
                <a:solidFill>
                  <a:schemeClr val="bg1"/>
                </a:solidFill>
              </a:rPr>
              <a:t> URLs begin with "</a:t>
            </a:r>
            <a:r>
              <a:rPr lang="en-US" sz="2400" dirty="0">
                <a:solidFill>
                  <a:srgbClr val="FF0000"/>
                </a:solidFill>
              </a:rPr>
              <a:t>https</a:t>
            </a:r>
            <a:r>
              <a:rPr lang="en-US" sz="2400" dirty="0">
                <a:solidFill>
                  <a:schemeClr val="bg1"/>
                </a:solidFill>
              </a:rPr>
              <a:t>://" and use port 443 by default, whereas </a:t>
            </a:r>
            <a:r>
              <a:rPr lang="en-US" sz="2400" dirty="0">
                <a:solidFill>
                  <a:srgbClr val="00B0F0"/>
                </a:solidFill>
              </a:rPr>
              <a:t>HTTP</a:t>
            </a:r>
            <a:r>
              <a:rPr lang="en-US" sz="2400" dirty="0">
                <a:solidFill>
                  <a:schemeClr val="bg1"/>
                </a:solidFill>
              </a:rPr>
              <a:t> URLs begin with "</a:t>
            </a:r>
            <a:r>
              <a:rPr lang="en-US" sz="2400" dirty="0">
                <a:solidFill>
                  <a:srgbClr val="00B0F0"/>
                </a:solidFill>
              </a:rPr>
              <a:t>http</a:t>
            </a:r>
            <a:r>
              <a:rPr lang="en-US" sz="2400" dirty="0">
                <a:solidFill>
                  <a:schemeClr val="bg1"/>
                </a:solidFill>
              </a:rPr>
              <a:t>://" and use port 80 by default.</a:t>
            </a:r>
          </a:p>
          <a:p>
            <a:endParaRPr lang="en-US" sz="2400" dirty="0">
              <a:solidFill>
                <a:schemeClr val="bg1"/>
              </a:solidFill>
            </a:endParaRPr>
          </a:p>
          <a:p>
            <a:r>
              <a:rPr lang="en-US" sz="2400" dirty="0">
                <a:solidFill>
                  <a:schemeClr val="bg1"/>
                </a:solidFill>
              </a:rPr>
              <a:t>2- </a:t>
            </a:r>
            <a:r>
              <a:rPr lang="en-US" sz="2400" dirty="0">
                <a:solidFill>
                  <a:srgbClr val="0070C0"/>
                </a:solidFill>
              </a:rPr>
              <a:t>HTTP</a:t>
            </a:r>
            <a:r>
              <a:rPr lang="en-US" sz="2400" dirty="0">
                <a:solidFill>
                  <a:schemeClr val="bg1"/>
                </a:solidFill>
              </a:rPr>
              <a:t> is not encrypted and is vulnerable to man-in-the-middle and eavesdropping attacks, which can let attackers gain access to website accounts and sensitive information, and modify webpages to inject malware or advertisements.</a:t>
            </a:r>
          </a:p>
          <a:p>
            <a:endParaRPr lang="en-US" sz="2400" dirty="0">
              <a:solidFill>
                <a:schemeClr val="bg1"/>
              </a:solidFill>
            </a:endParaRPr>
          </a:p>
          <a:p>
            <a:r>
              <a:rPr lang="en-US" sz="2400" dirty="0">
                <a:solidFill>
                  <a:schemeClr val="bg1"/>
                </a:solidFill>
              </a:rPr>
              <a:t>3- </a:t>
            </a:r>
            <a:r>
              <a:rPr lang="en-US" sz="2400" dirty="0">
                <a:solidFill>
                  <a:srgbClr val="FF0000"/>
                </a:solidFill>
              </a:rPr>
              <a:t>HTTPS</a:t>
            </a:r>
            <a:r>
              <a:rPr lang="en-US" sz="2400" dirty="0">
                <a:solidFill>
                  <a:schemeClr val="bg1"/>
                </a:solidFill>
              </a:rPr>
              <a:t> is designed to withstand such attacks and is considered secure against them (with the exception of older, deprecated versions of SSL).</a:t>
            </a:r>
          </a:p>
        </p:txBody>
      </p:sp>
    </p:spTree>
    <p:extLst>
      <p:ext uri="{BB962C8B-B14F-4D97-AF65-F5344CB8AC3E}">
        <p14:creationId xmlns:p14="http://schemas.microsoft.com/office/powerpoint/2010/main" val="6305404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524000"/>
            <a:ext cx="8686800" cy="4114800"/>
          </a:xfrm>
        </p:spPr>
        <p:txBody>
          <a:bodyPr>
            <a:normAutofit/>
          </a:bodyPr>
          <a:lstStyle/>
          <a:p>
            <a:r>
              <a:rPr lang="en-US" sz="2400" dirty="0">
                <a:solidFill>
                  <a:schemeClr val="bg1"/>
                </a:solidFill>
              </a:rPr>
              <a:t>- Deploying </a:t>
            </a:r>
            <a:r>
              <a:rPr lang="en-US" sz="2400" dirty="0">
                <a:solidFill>
                  <a:srgbClr val="FF0000"/>
                </a:solidFill>
              </a:rPr>
              <a:t>HTTPS</a:t>
            </a:r>
            <a:r>
              <a:rPr lang="en-US" sz="2400" dirty="0">
                <a:solidFill>
                  <a:schemeClr val="bg1"/>
                </a:solidFill>
              </a:rPr>
              <a:t> also allows the use of </a:t>
            </a:r>
            <a:r>
              <a:rPr lang="en-US" sz="2400" dirty="0">
                <a:solidFill>
                  <a:srgbClr val="FFFF00"/>
                </a:solidFill>
              </a:rPr>
              <a:t>HTTP/2</a:t>
            </a:r>
            <a:r>
              <a:rPr lang="en-US" sz="2400" dirty="0">
                <a:solidFill>
                  <a:schemeClr val="bg1"/>
                </a:solidFill>
              </a:rPr>
              <a:t>, that are new generations of </a:t>
            </a:r>
            <a:r>
              <a:rPr lang="en-US" sz="2400" dirty="0">
                <a:solidFill>
                  <a:srgbClr val="00B0F0"/>
                </a:solidFill>
              </a:rPr>
              <a:t>HTTP</a:t>
            </a:r>
            <a:r>
              <a:rPr lang="en-US" sz="2400" dirty="0">
                <a:solidFill>
                  <a:schemeClr val="bg1"/>
                </a:solidFill>
              </a:rPr>
              <a:t>, designed to reduce page load times and latency.</a:t>
            </a:r>
          </a:p>
          <a:p>
            <a:r>
              <a:rPr lang="en-US" sz="2400" dirty="0">
                <a:solidFill>
                  <a:schemeClr val="bg1"/>
                </a:solidFill>
              </a:rPr>
              <a:t>- Netscape Communications created </a:t>
            </a:r>
            <a:r>
              <a:rPr lang="en-US" sz="2400" dirty="0">
                <a:solidFill>
                  <a:srgbClr val="FF0000"/>
                </a:solidFill>
              </a:rPr>
              <a:t>HTTPS</a:t>
            </a:r>
            <a:r>
              <a:rPr lang="en-US" sz="2400" dirty="0">
                <a:solidFill>
                  <a:schemeClr val="bg1"/>
                </a:solidFill>
              </a:rPr>
              <a:t> in 1994 for its Netscape Navigator web </a:t>
            </a:r>
            <a:r>
              <a:rPr lang="en-US" sz="2400" dirty="0" err="1">
                <a:solidFill>
                  <a:schemeClr val="bg1"/>
                </a:solidFill>
              </a:rPr>
              <a:t>browser.Originally</a:t>
            </a:r>
            <a:r>
              <a:rPr lang="en-US" sz="2400" dirty="0">
                <a:solidFill>
                  <a:schemeClr val="bg1"/>
                </a:solidFill>
              </a:rPr>
              <a:t>, </a:t>
            </a:r>
            <a:r>
              <a:rPr lang="en-US" sz="2400" dirty="0">
                <a:solidFill>
                  <a:srgbClr val="FF0000"/>
                </a:solidFill>
              </a:rPr>
              <a:t>HTTPS</a:t>
            </a:r>
            <a:r>
              <a:rPr lang="en-US" sz="2400" dirty="0">
                <a:solidFill>
                  <a:schemeClr val="bg1"/>
                </a:solidFill>
              </a:rPr>
              <a:t> was used with the </a:t>
            </a:r>
            <a:r>
              <a:rPr lang="en-US" sz="2400" dirty="0">
                <a:solidFill>
                  <a:srgbClr val="FF0000"/>
                </a:solidFill>
              </a:rPr>
              <a:t>SSL protocol.</a:t>
            </a:r>
          </a:p>
          <a:p>
            <a:r>
              <a:rPr lang="en-US" sz="2400" dirty="0">
                <a:solidFill>
                  <a:schemeClr val="bg1"/>
                </a:solidFill>
              </a:rPr>
              <a:t>As of April 5th, 2016, </a:t>
            </a:r>
            <a:r>
              <a:rPr lang="en-US" sz="2400" dirty="0">
                <a:solidFill>
                  <a:srgbClr val="FFFF00"/>
                </a:solidFill>
              </a:rPr>
              <a:t>41.7% </a:t>
            </a:r>
            <a:r>
              <a:rPr lang="en-US" sz="2400" dirty="0">
                <a:solidFill>
                  <a:schemeClr val="bg1"/>
                </a:solidFill>
              </a:rPr>
              <a:t>of the Internet's </a:t>
            </a:r>
            <a:r>
              <a:rPr lang="en-US" sz="2400" dirty="0">
                <a:solidFill>
                  <a:srgbClr val="FFFF00"/>
                </a:solidFill>
              </a:rPr>
              <a:t>141,160 </a:t>
            </a:r>
            <a:r>
              <a:rPr lang="en-US" sz="2400" dirty="0">
                <a:solidFill>
                  <a:schemeClr val="bg1"/>
                </a:solidFill>
              </a:rPr>
              <a:t>most popular websites have a secure implementation of </a:t>
            </a:r>
            <a:r>
              <a:rPr lang="en-US" sz="2400" dirty="0">
                <a:solidFill>
                  <a:srgbClr val="FF0000"/>
                </a:solidFill>
              </a:rPr>
              <a:t>HTTPS</a:t>
            </a:r>
            <a:r>
              <a:rPr lang="en-US" sz="2400" dirty="0">
                <a:solidFill>
                  <a:schemeClr val="bg1"/>
                </a:solidFill>
              </a:rPr>
              <a:t>.</a:t>
            </a:r>
          </a:p>
          <a:p>
            <a:endParaRPr lang="en-US" sz="2400" dirty="0"/>
          </a:p>
        </p:txBody>
      </p:sp>
    </p:spTree>
    <p:extLst>
      <p:ext uri="{BB962C8B-B14F-4D97-AF65-F5344CB8AC3E}">
        <p14:creationId xmlns:p14="http://schemas.microsoft.com/office/powerpoint/2010/main" val="1985141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rPr>
              <a:t>Working in HTTPS</a:t>
            </a:r>
            <a:br>
              <a:rPr lang="en-US" b="1" dirty="0">
                <a:solidFill>
                  <a:schemeClr val="bg1"/>
                </a:solidFill>
              </a:rPr>
            </a:b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295400"/>
            <a:ext cx="7086600" cy="4800600"/>
          </a:xfrm>
        </p:spPr>
      </p:pic>
    </p:spTree>
    <p:extLst>
      <p:ext uri="{BB962C8B-B14F-4D97-AF65-F5344CB8AC3E}">
        <p14:creationId xmlns:p14="http://schemas.microsoft.com/office/powerpoint/2010/main" val="2125006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76400"/>
            <a:ext cx="8229600" cy="4525963"/>
          </a:xfrm>
        </p:spPr>
        <p:txBody>
          <a:bodyPr>
            <a:normAutofit/>
          </a:bodyPr>
          <a:lstStyle/>
          <a:p>
            <a:r>
              <a:rPr lang="en-US" sz="2400" dirty="0">
                <a:solidFill>
                  <a:schemeClr val="bg1"/>
                </a:solidFill>
              </a:rPr>
              <a:t>Web browsers know how to trust HTTPS websites based on certificate authorities that come pre-installed in their software. Certificate authorities (such as Symantec(</a:t>
            </a:r>
            <a:r>
              <a:rPr lang="en-US" sz="2400" dirty="0" err="1">
                <a:solidFill>
                  <a:schemeClr val="bg1"/>
                </a:solidFill>
              </a:rPr>
              <a:t>verisign</a:t>
            </a:r>
            <a:r>
              <a:rPr lang="en-US" sz="2400" dirty="0">
                <a:solidFill>
                  <a:schemeClr val="bg1"/>
                </a:solidFill>
              </a:rPr>
              <a:t>), </a:t>
            </a:r>
            <a:r>
              <a:rPr lang="en-US" sz="2400" dirty="0" err="1">
                <a:solidFill>
                  <a:schemeClr val="bg1"/>
                </a:solidFill>
              </a:rPr>
              <a:t>Comodo</a:t>
            </a:r>
            <a:r>
              <a:rPr lang="en-US" sz="2400" dirty="0">
                <a:solidFill>
                  <a:schemeClr val="bg1"/>
                </a:solidFill>
              </a:rPr>
              <a:t>, Go Daddy and Global Sign) are in this way being trusted by web browser creators to provide valid certificates.</a:t>
            </a:r>
          </a:p>
        </p:txBody>
      </p:sp>
    </p:spTree>
    <p:extLst>
      <p:ext uri="{BB962C8B-B14F-4D97-AF65-F5344CB8AC3E}">
        <p14:creationId xmlns:p14="http://schemas.microsoft.com/office/powerpoint/2010/main" val="3008016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40362"/>
          </a:xfrm>
        </p:spPr>
        <p:txBody>
          <a:bodyPr>
            <a:normAutofit/>
          </a:bodyPr>
          <a:lstStyle/>
          <a:p>
            <a:r>
              <a:rPr lang="en-US" sz="2400" dirty="0">
                <a:solidFill>
                  <a:schemeClr val="bg1"/>
                </a:solidFill>
              </a:rPr>
              <a:t>Everything in the HTTPS message is encrypted, including the headers, and the request/response load. The attacker can only know that a connection is taking place between the two parties and their domain names and IP addresses. </a:t>
            </a:r>
          </a:p>
        </p:txBody>
      </p:sp>
    </p:spTree>
    <p:extLst>
      <p:ext uri="{BB962C8B-B14F-4D97-AF65-F5344CB8AC3E}">
        <p14:creationId xmlns:p14="http://schemas.microsoft.com/office/powerpoint/2010/main" val="143214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solidFill>
                  <a:schemeClr val="bg1"/>
                </a:solidFill>
              </a:rPr>
              <a:t>For example, Google’s search engine now defaults to HTTPS connections. This means that people can’t see what you’re searching for on Google.com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905000"/>
            <a:ext cx="7147858" cy="3657600"/>
          </a:xfrm>
        </p:spPr>
      </p:pic>
    </p:spTree>
    <p:extLst>
      <p:ext uri="{BB962C8B-B14F-4D97-AF65-F5344CB8AC3E}">
        <p14:creationId xmlns:p14="http://schemas.microsoft.com/office/powerpoint/2010/main" val="333569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is URL ?</a:t>
            </a:r>
          </a:p>
        </p:txBody>
      </p:sp>
      <p:sp>
        <p:nvSpPr>
          <p:cNvPr id="3" name="Table Placeholder 2"/>
          <p:cNvSpPr>
            <a:spLocks noGrp="1"/>
          </p:cNvSpPr>
          <p:nvPr>
            <p:ph type="tbl" idx="1"/>
          </p:nvPr>
        </p:nvSpPr>
        <p:spPr/>
      </p:sp>
      <p:sp>
        <p:nvSpPr>
          <p:cNvPr id="4" name="Rectangle 3"/>
          <p:cNvSpPr/>
          <p:nvPr/>
        </p:nvSpPr>
        <p:spPr>
          <a:xfrm>
            <a:off x="990600" y="1828800"/>
            <a:ext cx="7162800" cy="2308324"/>
          </a:xfrm>
          <a:prstGeom prst="rect">
            <a:avLst/>
          </a:prstGeom>
        </p:spPr>
        <p:txBody>
          <a:bodyPr wrap="square">
            <a:spAutoFit/>
          </a:bodyPr>
          <a:lstStyle/>
          <a:p>
            <a:r>
              <a:rPr lang="en-US" sz="2400" dirty="0">
                <a:solidFill>
                  <a:schemeClr val="bg1"/>
                </a:solidFill>
              </a:rPr>
              <a:t>Is the address of a resource (such as a document or website) on the Internet that consists of a communications protocol followed by the name or address of a computer on the network and that often includes additional locating information (such as directory and file names) </a:t>
            </a:r>
          </a:p>
        </p:txBody>
      </p:sp>
    </p:spTree>
    <p:extLst>
      <p:ext uri="{BB962C8B-B14F-4D97-AF65-F5344CB8AC3E}">
        <p14:creationId xmlns:p14="http://schemas.microsoft.com/office/powerpoint/2010/main" val="2213590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Architectural Components of the Web</a:t>
            </a:r>
          </a:p>
        </p:txBody>
      </p:sp>
      <p:sp>
        <p:nvSpPr>
          <p:cNvPr id="3" name="Content Placeholder 2"/>
          <p:cNvSpPr>
            <a:spLocks noGrp="1"/>
          </p:cNvSpPr>
          <p:nvPr>
            <p:ph idx="1"/>
          </p:nvPr>
        </p:nvSpPr>
        <p:spPr>
          <a:xfrm>
            <a:off x="533400" y="2438400"/>
            <a:ext cx="8229600" cy="2819400"/>
          </a:xfrm>
        </p:spPr>
        <p:txBody>
          <a:bodyPr>
            <a:normAutofit/>
          </a:bodyPr>
          <a:lstStyle/>
          <a:p>
            <a:r>
              <a:rPr lang="en-US" sz="2400" dirty="0">
                <a:solidFill>
                  <a:schemeClr val="bg1"/>
                </a:solidFill>
              </a:rPr>
              <a:t>In this overview chapter, we've focused on how two web applications (</a:t>
            </a:r>
            <a:r>
              <a:rPr lang="en-US" sz="2400" dirty="0">
                <a:solidFill>
                  <a:srgbClr val="FF0000"/>
                </a:solidFill>
              </a:rPr>
              <a:t>web browsers </a:t>
            </a:r>
            <a:r>
              <a:rPr lang="en-US" sz="2400" dirty="0">
                <a:solidFill>
                  <a:schemeClr val="bg1"/>
                </a:solidFill>
              </a:rPr>
              <a:t>and </a:t>
            </a:r>
            <a:r>
              <a:rPr lang="en-US" sz="2400" dirty="0">
                <a:solidFill>
                  <a:srgbClr val="FF0000"/>
                </a:solidFill>
              </a:rPr>
              <a:t>web servers</a:t>
            </a:r>
            <a:r>
              <a:rPr lang="en-US" sz="2400" dirty="0">
                <a:solidFill>
                  <a:schemeClr val="bg1"/>
                </a:solidFill>
              </a:rPr>
              <a:t>) </a:t>
            </a:r>
            <a:r>
              <a:rPr lang="en-US" sz="2400" dirty="0">
                <a:solidFill>
                  <a:srgbClr val="FF0000"/>
                </a:solidFill>
              </a:rPr>
              <a:t>send</a:t>
            </a:r>
            <a:r>
              <a:rPr lang="en-US" sz="2400" dirty="0">
                <a:solidFill>
                  <a:schemeClr val="bg1"/>
                </a:solidFill>
              </a:rPr>
              <a:t> messages </a:t>
            </a:r>
            <a:r>
              <a:rPr lang="en-US" sz="2400" dirty="0">
                <a:solidFill>
                  <a:srgbClr val="00B0F0"/>
                </a:solidFill>
              </a:rPr>
              <a:t>back</a:t>
            </a:r>
            <a:r>
              <a:rPr lang="en-US" sz="2400" dirty="0">
                <a:solidFill>
                  <a:schemeClr val="bg1"/>
                </a:solidFill>
              </a:rPr>
              <a:t> and forth to implement basic transactions. There are many other web applications that you interact with on the Internet. In this section, we'll outline several other important applications, including: </a:t>
            </a:r>
          </a:p>
        </p:txBody>
      </p:sp>
    </p:spTree>
    <p:extLst>
      <p:ext uri="{BB962C8B-B14F-4D97-AF65-F5344CB8AC3E}">
        <p14:creationId xmlns:p14="http://schemas.microsoft.com/office/powerpoint/2010/main" val="156343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525963"/>
          </a:xfrm>
        </p:spPr>
        <p:txBody>
          <a:bodyPr>
            <a:normAutofit/>
          </a:bodyPr>
          <a:lstStyle/>
          <a:p>
            <a:r>
              <a:rPr lang="en-US" sz="2400" dirty="0">
                <a:solidFill>
                  <a:srgbClr val="00B0F0"/>
                </a:solidFill>
              </a:rPr>
              <a:t>Proxies</a:t>
            </a:r>
            <a:r>
              <a:rPr lang="en-US" sz="2400" dirty="0">
                <a:solidFill>
                  <a:schemeClr val="bg1"/>
                </a:solidFill>
              </a:rPr>
              <a:t> :  HTTP intermediaries that sit between clients and servers</a:t>
            </a:r>
          </a:p>
          <a:p>
            <a:r>
              <a:rPr lang="en-US" sz="2400" dirty="0">
                <a:solidFill>
                  <a:schemeClr val="bg1"/>
                </a:solidFill>
              </a:rPr>
              <a:t> </a:t>
            </a:r>
            <a:r>
              <a:rPr lang="en-US" sz="2400" dirty="0">
                <a:solidFill>
                  <a:srgbClr val="00B0F0"/>
                </a:solidFill>
              </a:rPr>
              <a:t>Caches</a:t>
            </a:r>
            <a:r>
              <a:rPr lang="en-US" sz="2400" dirty="0">
                <a:solidFill>
                  <a:schemeClr val="bg1"/>
                </a:solidFill>
              </a:rPr>
              <a:t> : HTTP storehouses that keep copies of popular web pages close to clients.</a:t>
            </a:r>
          </a:p>
          <a:p>
            <a:r>
              <a:rPr lang="en-US" sz="2400" dirty="0">
                <a:solidFill>
                  <a:schemeClr val="bg1"/>
                </a:solidFill>
              </a:rPr>
              <a:t> </a:t>
            </a:r>
            <a:r>
              <a:rPr lang="en-US" sz="2400" dirty="0">
                <a:solidFill>
                  <a:srgbClr val="00B0F0"/>
                </a:solidFill>
              </a:rPr>
              <a:t>Gateways</a:t>
            </a:r>
            <a:r>
              <a:rPr lang="en-US" sz="2400" dirty="0">
                <a:solidFill>
                  <a:schemeClr val="bg1"/>
                </a:solidFill>
              </a:rPr>
              <a:t> : Special web servers that connect to other applications .</a:t>
            </a:r>
          </a:p>
          <a:p>
            <a:r>
              <a:rPr lang="en-US" sz="2400" dirty="0">
                <a:solidFill>
                  <a:schemeClr val="bg1"/>
                </a:solidFill>
              </a:rPr>
              <a:t> </a:t>
            </a:r>
            <a:r>
              <a:rPr lang="en-US" sz="2400" dirty="0">
                <a:solidFill>
                  <a:srgbClr val="00B0F0"/>
                </a:solidFill>
              </a:rPr>
              <a:t>Tunnels</a:t>
            </a:r>
            <a:r>
              <a:rPr lang="en-US" sz="2400" dirty="0">
                <a:solidFill>
                  <a:schemeClr val="bg1"/>
                </a:solidFill>
              </a:rPr>
              <a:t> : Special proxies that blindly forward HTTP communications</a:t>
            </a:r>
          </a:p>
          <a:p>
            <a:r>
              <a:rPr lang="en-US" sz="2400" dirty="0">
                <a:solidFill>
                  <a:schemeClr val="bg1"/>
                </a:solidFill>
              </a:rPr>
              <a:t> </a:t>
            </a:r>
            <a:r>
              <a:rPr lang="en-US" sz="2400" dirty="0">
                <a:solidFill>
                  <a:srgbClr val="00B0F0"/>
                </a:solidFill>
              </a:rPr>
              <a:t>Agents</a:t>
            </a:r>
            <a:r>
              <a:rPr lang="en-US" sz="2400" dirty="0">
                <a:solidFill>
                  <a:schemeClr val="bg1"/>
                </a:solidFill>
              </a:rPr>
              <a:t>  :  Semi-intelligent web clients that make automated HTTP requests </a:t>
            </a:r>
          </a:p>
        </p:txBody>
      </p:sp>
    </p:spTree>
    <p:extLst>
      <p:ext uri="{BB962C8B-B14F-4D97-AF65-F5344CB8AC3E}">
        <p14:creationId xmlns:p14="http://schemas.microsoft.com/office/powerpoint/2010/main" val="401259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Proxies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2057400"/>
            <a:ext cx="8552103" cy="2901156"/>
          </a:xfrm>
        </p:spPr>
      </p:pic>
    </p:spTree>
    <p:extLst>
      <p:ext uri="{BB962C8B-B14F-4D97-AF65-F5344CB8AC3E}">
        <p14:creationId xmlns:p14="http://schemas.microsoft.com/office/powerpoint/2010/main" val="40004665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Caches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2057400"/>
            <a:ext cx="7298948" cy="3604419"/>
          </a:xfrm>
        </p:spPr>
      </p:pic>
    </p:spTree>
    <p:extLst>
      <p:ext uri="{BB962C8B-B14F-4D97-AF65-F5344CB8AC3E}">
        <p14:creationId xmlns:p14="http://schemas.microsoft.com/office/powerpoint/2010/main" val="2628475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Gateways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57400"/>
            <a:ext cx="7762029" cy="2824956"/>
          </a:xfrm>
        </p:spPr>
      </p:pic>
    </p:spTree>
    <p:extLst>
      <p:ext uri="{BB962C8B-B14F-4D97-AF65-F5344CB8AC3E}">
        <p14:creationId xmlns:p14="http://schemas.microsoft.com/office/powerpoint/2010/main" val="1302987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Tunnels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085938"/>
            <a:ext cx="8229600" cy="3554486"/>
          </a:xfrm>
        </p:spPr>
      </p:pic>
    </p:spTree>
    <p:extLst>
      <p:ext uri="{BB962C8B-B14F-4D97-AF65-F5344CB8AC3E}">
        <p14:creationId xmlns:p14="http://schemas.microsoft.com/office/powerpoint/2010/main" val="30656277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Agents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600200"/>
            <a:ext cx="6553200" cy="4525963"/>
          </a:xfrm>
        </p:spPr>
      </p:pic>
    </p:spTree>
    <p:extLst>
      <p:ext uri="{BB962C8B-B14F-4D97-AF65-F5344CB8AC3E}">
        <p14:creationId xmlns:p14="http://schemas.microsoft.com/office/powerpoint/2010/main" val="2111604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The End of the Beginning</a:t>
            </a:r>
          </a:p>
        </p:txBody>
      </p:sp>
      <p:sp>
        <p:nvSpPr>
          <p:cNvPr id="3" name="Content Placeholder 2"/>
          <p:cNvSpPr>
            <a:spLocks noGrp="1"/>
          </p:cNvSpPr>
          <p:nvPr>
            <p:ph idx="1"/>
          </p:nvPr>
        </p:nvSpPr>
        <p:spPr>
          <a:xfrm>
            <a:off x="457200" y="1828800"/>
            <a:ext cx="8229600" cy="4525963"/>
          </a:xfrm>
        </p:spPr>
        <p:txBody>
          <a:bodyPr>
            <a:normAutofit/>
          </a:bodyPr>
          <a:lstStyle/>
          <a:p>
            <a:r>
              <a:rPr lang="en-US" sz="2400" dirty="0">
                <a:solidFill>
                  <a:schemeClr val="bg1"/>
                </a:solidFill>
              </a:rPr>
              <a:t>That's it for our quick introduction to HTTP. In this chapter, we highlighted HTTP's role as a multimedia transport protocol. We outlined how HTTP uses URIs to name multimedia resources on remote servers, we sketched how HTTP request and response messages are used to manipulate multimedia resources on remote servers, and we finished by surveying a few of the web applications that use HTTP. </a:t>
            </a:r>
          </a:p>
        </p:txBody>
      </p:sp>
    </p:spTree>
    <p:extLst>
      <p:ext uri="{BB962C8B-B14F-4D97-AF65-F5344CB8AC3E}">
        <p14:creationId xmlns:p14="http://schemas.microsoft.com/office/powerpoint/2010/main" val="1224875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i="1" dirty="0">
                <a:solidFill>
                  <a:schemeClr val="bg1"/>
                </a:solidFill>
                <a:latin typeface="Times New Roman" pitchFamily="18" charset="0"/>
              </a:rPr>
              <a:t>URL</a:t>
            </a:r>
            <a:endParaRPr lang="en-US" dirty="0">
              <a:solidFill>
                <a:schemeClr val="bg1"/>
              </a:solidFill>
            </a:endParaRPr>
          </a:p>
        </p:txBody>
      </p:sp>
      <p:pic>
        <p:nvPicPr>
          <p:cNvPr id="4" name="Picture 6"/>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bwMode="auto">
          <a:xfrm>
            <a:off x="457200" y="3048000"/>
            <a:ext cx="8229600" cy="8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68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Autofit/>
          </a:bodyPr>
          <a:lstStyle/>
          <a:p>
            <a:r>
              <a:rPr lang="en-US" sz="3600" b="1" dirty="0">
                <a:solidFill>
                  <a:schemeClr val="bg1"/>
                </a:solidFill>
              </a:rPr>
              <a:t>URL (</a:t>
            </a:r>
            <a:r>
              <a:rPr lang="en-US" sz="3600" b="1" dirty="0">
                <a:solidFill>
                  <a:schemeClr val="tx2">
                    <a:lumMod val="60000"/>
                    <a:lumOff val="40000"/>
                  </a:schemeClr>
                </a:solidFill>
              </a:rPr>
              <a:t>U</a:t>
            </a:r>
            <a:r>
              <a:rPr lang="en-US" sz="3600" b="1" dirty="0">
                <a:solidFill>
                  <a:schemeClr val="bg1"/>
                </a:solidFill>
              </a:rPr>
              <a:t>niform </a:t>
            </a:r>
            <a:r>
              <a:rPr lang="en-US" sz="3600" b="1" dirty="0">
                <a:solidFill>
                  <a:srgbClr val="FF0000"/>
                </a:solidFill>
              </a:rPr>
              <a:t>R</a:t>
            </a:r>
            <a:r>
              <a:rPr lang="en-US" sz="3600" b="1" dirty="0">
                <a:solidFill>
                  <a:schemeClr val="bg1"/>
                </a:solidFill>
              </a:rPr>
              <a:t>esource </a:t>
            </a:r>
            <a:r>
              <a:rPr lang="en-US" sz="3600" b="1" dirty="0">
                <a:solidFill>
                  <a:srgbClr val="0070C0"/>
                </a:solidFill>
              </a:rPr>
              <a:t>L</a:t>
            </a:r>
            <a:r>
              <a:rPr lang="en-US" sz="3600" b="1" dirty="0">
                <a:solidFill>
                  <a:schemeClr val="bg1"/>
                </a:solidFill>
              </a:rPr>
              <a:t>ocator)</a:t>
            </a:r>
            <a:endParaRPr lang="en-US" sz="3600"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34758"/>
            <a:ext cx="8229600" cy="2656847"/>
          </a:xfrm>
        </p:spPr>
      </p:pic>
    </p:spTree>
    <p:extLst>
      <p:ext uri="{BB962C8B-B14F-4D97-AF65-F5344CB8AC3E}">
        <p14:creationId xmlns:p14="http://schemas.microsoft.com/office/powerpoint/2010/main" val="4102684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1346</TotalTime>
  <Words>3498</Words>
  <Application>Microsoft Office PowerPoint</Application>
  <PresentationFormat>On-screen Show (4:3)</PresentationFormat>
  <Paragraphs>387</Paragraphs>
  <Slides>77</Slides>
  <Notes>24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vt:lpstr>
      <vt:lpstr>Calibri</vt:lpstr>
      <vt:lpstr>Comic Sans MS</vt:lpstr>
      <vt:lpstr>Courier New</vt:lpstr>
      <vt:lpstr>Gill Sans MT</vt:lpstr>
      <vt:lpstr>Tahoma</vt:lpstr>
      <vt:lpstr>Times New Roman</vt:lpstr>
      <vt:lpstr>Wingdings</vt:lpstr>
      <vt:lpstr>Office Theme</vt:lpstr>
      <vt:lpstr>Web and HTTP</vt:lpstr>
      <vt:lpstr>What is HTML ?</vt:lpstr>
      <vt:lpstr>PowerPoint Presentation</vt:lpstr>
      <vt:lpstr>What is a website ?</vt:lpstr>
      <vt:lpstr>Website is </vt:lpstr>
      <vt:lpstr>The TCP/IP protocol layers</vt:lpstr>
      <vt:lpstr>What is URL ?</vt:lpstr>
      <vt:lpstr>URL</vt:lpstr>
      <vt:lpstr>URL (Uniform Resource Locator)</vt:lpstr>
      <vt:lpstr>WHAT IS A protocol ?</vt:lpstr>
      <vt:lpstr>PowerPoint Presentation</vt:lpstr>
      <vt:lpstr>HTTP is an application layer protocol</vt:lpstr>
      <vt:lpstr>The application layer is boss – the top layer</vt:lpstr>
      <vt:lpstr>Many application layer protocols are used on the Internet, HTTP is only one</vt:lpstr>
      <vt:lpstr>Let’s talk more about HTTP</vt:lpstr>
      <vt:lpstr>The Hypertext Transfer Protocol (HTTP) is an application protocol for distributed, collaborative, hypermedia information systems. HTTP is the foundation of data communication for the World Wide Web.</vt:lpstr>
      <vt:lpstr>COMMUNICATION </vt:lpstr>
      <vt:lpstr>HTTP IS </vt:lpstr>
      <vt:lpstr>1. HTTP follows a classical "client-server" model 2. HTTP is a TCP/IP based communication protocol 3. The standard port for HTTP connections is port 80 4. The version of HTTP in common use is HTTP/1.1          HTTP/2 was published in May 2015</vt:lpstr>
      <vt:lpstr>Resources </vt:lpstr>
      <vt:lpstr>HTTP is used to transmit resources. A resource is some  of information that can be identified by a URL (it's the R in URL). The most common kind of resource is a file, but a resource may also be a dynamically-generated query result, the output of a CGI script, a document that is available in several languages, or something else...</vt:lpstr>
      <vt:lpstr>PowerPoint Presentation</vt:lpstr>
      <vt:lpstr>HTTP connections</vt:lpstr>
      <vt:lpstr>Non-persistent HTTP</vt:lpstr>
      <vt:lpstr>Non-persistent HTTP (cont.)</vt:lpstr>
      <vt:lpstr>Non-persistent HTTP: response time</vt:lpstr>
      <vt:lpstr>Persistent HTTP</vt:lpstr>
      <vt:lpstr>Transaction</vt:lpstr>
      <vt:lpstr>Transaction</vt:lpstr>
      <vt:lpstr>HTTP session consists of three phases: 1- The client establishes a TCP connection  2- The client sends its request and then waits for the answer.  3- The server processes the request and sends back its answer, containing a status code and the appropriate data. The connection is closed. </vt:lpstr>
      <vt:lpstr> HTTP supports several different request commands, called HTTP methods. Every HTTP request message has a method. The method tells the server what action to perform. </vt:lpstr>
      <vt:lpstr>Methods</vt:lpstr>
      <vt:lpstr>Messages ( request ) </vt:lpstr>
      <vt:lpstr>The message format consists of the following 3 items.  Start-line Header Fields Message Body </vt:lpstr>
      <vt:lpstr>PowerPoint Presentation</vt:lpstr>
      <vt:lpstr>HTTP request message</vt:lpstr>
      <vt:lpstr>HTTP request message: general format</vt:lpstr>
      <vt:lpstr>HTTP response message</vt:lpstr>
      <vt:lpstr>PowerPoint Presentation</vt:lpstr>
      <vt:lpstr>Status Codes </vt:lpstr>
      <vt:lpstr>PowerPoint Presentation</vt:lpstr>
      <vt:lpstr>Start Lines </vt:lpstr>
      <vt:lpstr>PowerPoint Presentation</vt:lpstr>
      <vt:lpstr> message-header = field-name ":" [ field-value ]  HTTP message headers are used to precisely describe the resource being fetched or the behavior of the server or the client. There are four types of HTTP message headers:  1- General headers have general applicability for both request and response messages. 2-Request headers provide more information about the request. 3- Response headers provide more information about the request.  4-Entity headers define meta information about the entity-body or, if no body is present, about the resource identified by the request.    </vt:lpstr>
      <vt:lpstr>Header format</vt:lpstr>
      <vt:lpstr>General headers</vt:lpstr>
      <vt:lpstr>Request headers</vt:lpstr>
      <vt:lpstr>Response headers</vt:lpstr>
      <vt:lpstr>Entity headers</vt:lpstr>
      <vt:lpstr>Body </vt:lpstr>
      <vt:lpstr>Let’s try some commands</vt:lpstr>
      <vt:lpstr>PowerPoint Presentation</vt:lpstr>
      <vt:lpstr>GET Example </vt:lpstr>
      <vt:lpstr>PowerPoint Presentation</vt:lpstr>
      <vt:lpstr>Post example </vt:lpstr>
      <vt:lpstr>PowerPoint Presentation</vt:lpstr>
      <vt:lpstr>What is Telnet </vt:lpstr>
      <vt:lpstr>Let’s  use Telnet</vt:lpstr>
      <vt:lpstr>PowerPoint Presentation</vt:lpstr>
      <vt:lpstr>We can use the browser also </vt:lpstr>
      <vt:lpstr>Other Example </vt:lpstr>
      <vt:lpstr>Latest version is  http 2</vt:lpstr>
      <vt:lpstr>HTTPS</vt:lpstr>
      <vt:lpstr>PowerPoint Presentation</vt:lpstr>
      <vt:lpstr>PowerPoint Presentation</vt:lpstr>
      <vt:lpstr>Working in HTTPS </vt:lpstr>
      <vt:lpstr>PowerPoint Presentation</vt:lpstr>
      <vt:lpstr>Everything in the HTTPS message is encrypted, including the headers, and the request/response load. The attacker can only know that a connection is taking place between the two parties and their domain names and IP addresses. </vt:lpstr>
      <vt:lpstr>For example, Google’s search engine now defaults to HTTPS connections. This means that people can’t see what you’re searching for on Google.com</vt:lpstr>
      <vt:lpstr>Architectural Components of the Web</vt:lpstr>
      <vt:lpstr>PowerPoint Presentation</vt:lpstr>
      <vt:lpstr>Proxies</vt:lpstr>
      <vt:lpstr>Caches</vt:lpstr>
      <vt:lpstr>Gateways</vt:lpstr>
      <vt:lpstr>Tunnels</vt:lpstr>
      <vt:lpstr>Agents</vt:lpstr>
      <vt:lpstr>The End of the Beginning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and HTTP</dc:title>
  <dc:creator>dell</dc:creator>
  <cp:lastModifiedBy>gouasmia gouasmi</cp:lastModifiedBy>
  <cp:revision>42</cp:revision>
  <dcterms:created xsi:type="dcterms:W3CDTF">2006-08-16T00:00:00Z</dcterms:created>
  <dcterms:modified xsi:type="dcterms:W3CDTF">2018-12-14T16:59:06Z</dcterms:modified>
</cp:coreProperties>
</file>